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4"/>
    <p:sldMasterId id="2147483753" r:id="rId5"/>
    <p:sldMasterId id="2147483908" r:id="rId6"/>
    <p:sldMasterId id="2147483940" r:id="rId7"/>
    <p:sldMasterId id="2147484002" r:id="rId8"/>
    <p:sldMasterId id="2147483822" r:id="rId9"/>
  </p:sldMasterIdLst>
  <p:notesMasterIdLst>
    <p:notesMasterId r:id="rId43"/>
  </p:notesMasterIdLst>
  <p:handoutMasterIdLst>
    <p:handoutMasterId r:id="rId44"/>
  </p:handoutMasterIdLst>
  <p:sldIdLst>
    <p:sldId id="6134" r:id="rId10"/>
    <p:sldId id="338" r:id="rId11"/>
    <p:sldId id="6113" r:id="rId12"/>
    <p:sldId id="342" r:id="rId13"/>
    <p:sldId id="6099" r:id="rId14"/>
    <p:sldId id="6100" r:id="rId15"/>
    <p:sldId id="6101" r:id="rId16"/>
    <p:sldId id="6137" r:id="rId17"/>
    <p:sldId id="6103" r:id="rId18"/>
    <p:sldId id="6104" r:id="rId19"/>
    <p:sldId id="6110" r:id="rId20"/>
    <p:sldId id="6114" r:id="rId21"/>
    <p:sldId id="6105" r:id="rId22"/>
    <p:sldId id="6111" r:id="rId23"/>
    <p:sldId id="6116" r:id="rId24"/>
    <p:sldId id="6106" r:id="rId25"/>
    <p:sldId id="6112" r:id="rId26"/>
    <p:sldId id="6117" r:id="rId27"/>
    <p:sldId id="6107" r:id="rId28"/>
    <p:sldId id="6118" r:id="rId29"/>
    <p:sldId id="6120" r:id="rId30"/>
    <p:sldId id="6121" r:id="rId31"/>
    <p:sldId id="6124" r:id="rId32"/>
    <p:sldId id="6119" r:id="rId33"/>
    <p:sldId id="6133" r:id="rId34"/>
    <p:sldId id="6127" r:id="rId35"/>
    <p:sldId id="6122" r:id="rId36"/>
    <p:sldId id="6123" r:id="rId37"/>
    <p:sldId id="6135" r:id="rId38"/>
    <p:sldId id="6126" r:id="rId39"/>
    <p:sldId id="6130" r:id="rId40"/>
    <p:sldId id="6129" r:id="rId41"/>
    <p:sldId id="336"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EFB"/>
    <a:srgbClr val="FFFFFF"/>
    <a:srgbClr val="FDF6CD"/>
    <a:srgbClr val="FBF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5316" autoAdjust="0"/>
  </p:normalViewPr>
  <p:slideViewPr>
    <p:cSldViewPr showGuides="1">
      <p:cViewPr varScale="1">
        <p:scale>
          <a:sx n="97" d="100"/>
          <a:sy n="97" d="100"/>
        </p:scale>
        <p:origin x="936" y="84"/>
      </p:cViewPr>
      <p:guideLst>
        <p:guide orient="horz" pos="2160"/>
        <p:guide pos="3840"/>
      </p:guideLst>
    </p:cSldViewPr>
  </p:slideViewPr>
  <p:notesTextViewPr>
    <p:cViewPr>
      <p:scale>
        <a:sx n="100" d="100"/>
        <a:sy n="100" d="100"/>
      </p:scale>
      <p:origin x="0" y="-816"/>
    </p:cViewPr>
  </p:notesTextViewPr>
  <p:notesViewPr>
    <p:cSldViewPr showGuides="1">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B5677-6D61-9DDB-18C5-EBCAA28203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800"/>
          </a:p>
        </p:txBody>
      </p:sp>
      <p:sp>
        <p:nvSpPr>
          <p:cNvPr id="3" name="Date Placeholder 2">
            <a:extLst>
              <a:ext uri="{FF2B5EF4-FFF2-40B4-BE49-F238E27FC236}">
                <a16:creationId xmlns:a16="http://schemas.microsoft.com/office/drawing/2014/main" id="{B35BCFF4-2878-1D71-6624-7763B7DE1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0F51D7-3634-45F6-A9CF-2D63CD0A5EAF}" type="datetimeFigureOut">
              <a:rPr lang="en-GB" sz="800" smtClean="0"/>
              <a:t>03/10/2024</a:t>
            </a:fld>
            <a:endParaRPr lang="en-GB" sz="800"/>
          </a:p>
        </p:txBody>
      </p:sp>
      <p:sp>
        <p:nvSpPr>
          <p:cNvPr id="4" name="Footer Placeholder 3">
            <a:extLst>
              <a:ext uri="{FF2B5EF4-FFF2-40B4-BE49-F238E27FC236}">
                <a16:creationId xmlns:a16="http://schemas.microsoft.com/office/drawing/2014/main" id="{02AD6701-6398-3522-3C53-55DC5E66D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a:extLst>
              <a:ext uri="{FF2B5EF4-FFF2-40B4-BE49-F238E27FC236}">
                <a16:creationId xmlns:a16="http://schemas.microsoft.com/office/drawing/2014/main" id="{4F80A865-D61F-8A30-C2FD-FF2303FBAF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72C6DF-08BF-4B87-8BCC-4ED8CC3899B8}" type="slidenum">
              <a:rPr lang="en-GB" sz="800" smtClean="0"/>
              <a:t>‹#›</a:t>
            </a:fld>
            <a:endParaRPr lang="en-GB" sz="800"/>
          </a:p>
        </p:txBody>
      </p:sp>
    </p:spTree>
    <p:extLst>
      <p:ext uri="{BB962C8B-B14F-4D97-AF65-F5344CB8AC3E}">
        <p14:creationId xmlns:p14="http://schemas.microsoft.com/office/powerpoint/2010/main" val="33721268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64A5F74A-CD8A-4953-B106-B5BDE091D867}" type="datetimeFigureOut">
              <a:rPr lang="fi-FI" smtClean="0"/>
              <a:pPr/>
              <a:t>3.10.2024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CB868C32-EF99-4F91-9ACD-FA27EAEF0DAD}" type="slidenum">
              <a:rPr lang="fi-FI" smtClean="0"/>
              <a:pPr/>
              <a:t>‹#›</a:t>
            </a:fld>
            <a:endParaRPr lang="fi-FI"/>
          </a:p>
        </p:txBody>
      </p:sp>
    </p:spTree>
    <p:extLst>
      <p:ext uri="{BB962C8B-B14F-4D97-AF65-F5344CB8AC3E}">
        <p14:creationId xmlns:p14="http://schemas.microsoft.com/office/powerpoint/2010/main" val="90744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ayy.fi/"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yths.fi/palvelut/suunterveys" TargetMode="External"/><Relationship Id="rId5" Type="http://schemas.openxmlformats.org/officeDocument/2006/relationships/hyperlink" Target="http://www.yths.fi/palvelut/mielenterveys" TargetMode="External"/><Relationship Id="rId4" Type="http://schemas.openxmlformats.org/officeDocument/2006/relationships/hyperlink" Target="http://www.yths.fi/palvelut/yleistervey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alto.fi/fi/node/3028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alto.fi/fi/node/1058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dirty="0"/>
              <a:t>Aallon kolme alaa</a:t>
            </a:r>
            <a:r>
              <a:rPr lang="fi-FI" sz="1200" b="1" baseline="0" dirty="0"/>
              <a:t> ovat</a:t>
            </a:r>
            <a:r>
              <a:rPr lang="fi-FI" sz="1200" b="1" dirty="0"/>
              <a:t> taide,</a:t>
            </a:r>
            <a:r>
              <a:rPr lang="fi-FI" sz="1200" b="1" baseline="0" dirty="0"/>
              <a:t> talous ja tekniikka. </a:t>
            </a:r>
            <a:endParaRPr lang="fi-FI" sz="1200" b="0" baseline="0" dirty="0">
              <a:solidFill>
                <a:srgbClr val="FF0000"/>
              </a:solidFill>
            </a:endParaRPr>
          </a:p>
          <a:p>
            <a:pPr marL="171450" indent="-171450">
              <a:buFont typeface="Arial" panose="020B0604020202020204" pitchFamily="34" charset="0"/>
              <a:buChar char="•"/>
            </a:pPr>
            <a:r>
              <a:rPr lang="fi-FI" sz="1200" b="0" baseline="0" dirty="0"/>
              <a:t>Kuusi korkeakoulua: </a:t>
            </a:r>
            <a:r>
              <a:rPr lang="fi-FI" sz="1200" b="1" baseline="0" dirty="0"/>
              <a:t>Taiteiden ja suunnittelun korkeakoulu</a:t>
            </a:r>
            <a:r>
              <a:rPr lang="fi-FI" sz="1200" baseline="0" dirty="0"/>
              <a:t>, </a:t>
            </a:r>
            <a:r>
              <a:rPr lang="fi-FI" sz="1200" b="1" baseline="0" dirty="0"/>
              <a:t>Kauppakorkeakoulu</a:t>
            </a:r>
            <a:r>
              <a:rPr lang="fi-FI" sz="1200" baseline="0" dirty="0"/>
              <a:t> ja tekniikan alan neljä korkeakoulua </a:t>
            </a:r>
            <a:r>
              <a:rPr lang="fi-FI" sz="1200" b="1" baseline="0" dirty="0"/>
              <a:t>Insinööritieteiden korkeakoulu, Kemian tekniikan korkeakoulu, Perustieteiden korkeakoulu ja Sähkötekniikan korkeakoulu</a:t>
            </a:r>
          </a:p>
        </p:txBody>
      </p:sp>
      <p:sp>
        <p:nvSpPr>
          <p:cNvPr id="4" name="Slide Number Placeholder 3"/>
          <p:cNvSpPr>
            <a:spLocks noGrp="1"/>
          </p:cNvSpPr>
          <p:nvPr>
            <p:ph type="sldNum" sz="quarter" idx="5"/>
          </p:nvPr>
        </p:nvSpPr>
        <p:spPr/>
        <p:txBody>
          <a:bodyPr/>
          <a:lstStyle/>
          <a:p>
            <a:fld id="{CB868C32-EF99-4F91-9ACD-FA27EAEF0DAD}" type="slidenum">
              <a:rPr lang="fi-FI" smtClean="0"/>
              <a:pPr/>
              <a:t>3</a:t>
            </a:fld>
            <a:endParaRPr lang="fi-FI"/>
          </a:p>
        </p:txBody>
      </p:sp>
    </p:spTree>
    <p:extLst>
      <p:ext uri="{BB962C8B-B14F-4D97-AF65-F5344CB8AC3E}">
        <p14:creationId xmlns:p14="http://schemas.microsoft.com/office/powerpoint/2010/main" val="402411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Suomen ja Pohjoismaiden johtava korkeakoulu muotoilun, muodin, pelien, digitaalisen median, arkkitehtuurin, elokuvan, taidekasvatuksen ja taiteen alalla. </a:t>
            </a:r>
          </a:p>
          <a:p>
            <a:pPr marL="171450" indent="-171450">
              <a:buFont typeface="Arial" panose="020B0604020202020204" pitchFamily="34" charset="0"/>
              <a:buChar char="•"/>
            </a:pPr>
            <a:r>
              <a:rPr lang="fi-FI" dirty="0"/>
              <a:t>QS World </a:t>
            </a:r>
            <a:r>
              <a:rPr lang="fi-FI" dirty="0" err="1"/>
              <a:t>University</a:t>
            </a:r>
            <a:r>
              <a:rPr lang="fi-FI" dirty="0"/>
              <a:t> 2024 -</a:t>
            </a:r>
            <a:r>
              <a:rPr lang="fi-FI" dirty="0" err="1"/>
              <a:t>rankingissä</a:t>
            </a:r>
            <a:r>
              <a:rPr lang="fi-FI" dirty="0"/>
              <a:t> korkeakoulu on arvioitu maailman 8. parhaaksi (taiteen ja muotoilun ala).</a:t>
            </a:r>
          </a:p>
          <a:p>
            <a:pPr marL="171450" indent="-171450">
              <a:buFont typeface="Arial" panose="020B0604020202020204" pitchFamily="34" charset="0"/>
              <a:buChar char="•"/>
            </a:pPr>
            <a:r>
              <a:rPr lang="fi-FI" dirty="0"/>
              <a:t>Koulutamme opiskelijoitamme maailmankansalaisiksi, jotka luovat mielikuvituksellisia, yhteistyökykyisiä ja epätavanomaisia lähestymistapoja monimutkaisiin yhteiskunnallisiin haasteisiin.</a:t>
            </a:r>
          </a:p>
          <a:p>
            <a:pPr marL="171450" indent="-171450">
              <a:buFont typeface="Arial" panose="020B0604020202020204" pitchFamily="34" charset="0"/>
              <a:buChar char="•"/>
            </a:pPr>
            <a:r>
              <a:rPr lang="fi-FI" dirty="0"/>
              <a:t>95% valmistuneista on työelämässä tai toimii yrittäjänä viisi vuotta valmistumisesta (vuonna 2018 valmistuneille maistereille toteutettu uraseurantakysely, 2023) .</a:t>
            </a:r>
          </a:p>
          <a:p>
            <a:pPr marL="171450" indent="-171450">
              <a:buFont typeface="Arial" panose="020B0604020202020204" pitchFamily="34" charset="0"/>
              <a:buChar char="•"/>
            </a:pPr>
            <a:endParaRPr lang="fi-FI" dirty="0"/>
          </a:p>
          <a:p>
            <a:r>
              <a:rPr lang="fi-FI" dirty="0"/>
              <a:t>Opiskelu taiteiden alalla on:</a:t>
            </a:r>
          </a:p>
          <a:p>
            <a:pPr marL="171450" indent="-171450">
              <a:buFont typeface="Arial" panose="020B0604020202020204" pitchFamily="34" charset="0"/>
              <a:buChar char="•"/>
            </a:pPr>
            <a:r>
              <a:rPr lang="fi-FI" b="1" dirty="0"/>
              <a:t>Yhteisöllistä kehittymistä</a:t>
            </a:r>
            <a:br>
              <a:rPr lang="fi-FI" b="1" dirty="0"/>
            </a:br>
            <a:r>
              <a:rPr lang="fi-FI" b="0" dirty="0"/>
              <a:t>Pienet ryhmäkoot mahdollistavat tiiviin ryhmähengen, vertaisoppimisen ja henkilökohtaisen palautteen. Tenttien sijaan pidetään kritiikkejä eli yhteisiä palautetilaisuuksia.</a:t>
            </a:r>
          </a:p>
          <a:p>
            <a:pPr marL="171450" indent="-171450">
              <a:buFont typeface="Arial" panose="020B0604020202020204" pitchFamily="34" charset="0"/>
              <a:buChar char="•"/>
            </a:pPr>
            <a:r>
              <a:rPr lang="fi-FI" b="1" dirty="0"/>
              <a:t>Käytännönläheistä</a:t>
            </a:r>
            <a:br>
              <a:rPr lang="fi-FI" b="1" dirty="0"/>
            </a:br>
            <a:r>
              <a:rPr lang="fi-FI" b="0" dirty="0"/>
              <a:t>Projektit ovat konkreettisia harjoitustöitä ja edellyttävät läsnäoloa. Työtilat vaihtelevat luokkahuoneista pajoihin ja studioihin.</a:t>
            </a:r>
          </a:p>
          <a:p>
            <a:pPr marL="171450" indent="-171450">
              <a:buFont typeface="Arial" panose="020B0604020202020204" pitchFamily="34" charset="0"/>
              <a:buChar char="•"/>
            </a:pPr>
            <a:r>
              <a:rPr lang="fi-FI" b="1" dirty="0"/>
              <a:t>Soveltavaa</a:t>
            </a:r>
            <a:br>
              <a:rPr lang="fi-FI" b="1" dirty="0"/>
            </a:br>
            <a:r>
              <a:rPr lang="fi-FI" b="0" dirty="0"/>
              <a:t>Opintojen aikana tehdään paljon yhteistyötä alan toimijoiden ja yritysten kanssa.</a:t>
            </a:r>
          </a:p>
          <a:p>
            <a:pPr marL="171450" indent="-171450">
              <a:buFont typeface="Arial" panose="020B0604020202020204" pitchFamily="34" charset="0"/>
              <a:buChar char="•"/>
            </a:pPr>
            <a:r>
              <a:rPr lang="fi-FI" b="1" dirty="0"/>
              <a:t>Monialaista</a:t>
            </a:r>
            <a:br>
              <a:rPr lang="fi-FI" b="1" dirty="0"/>
            </a:br>
            <a:r>
              <a:rPr lang="fi-FI" b="0" dirty="0"/>
              <a:t>Kauppatieteet, taide ja tekniikka on mahdollista yhdistää ja rakentaa itselleen sopivia kokonaisuuksia.</a:t>
            </a:r>
          </a:p>
        </p:txBody>
      </p:sp>
      <p:sp>
        <p:nvSpPr>
          <p:cNvPr id="4" name="Slide Number Placeholder 3"/>
          <p:cNvSpPr>
            <a:spLocks noGrp="1"/>
          </p:cNvSpPr>
          <p:nvPr>
            <p:ph type="sldNum" sz="quarter" idx="5"/>
          </p:nvPr>
        </p:nvSpPr>
        <p:spPr/>
        <p:txBody>
          <a:bodyPr/>
          <a:lstStyle/>
          <a:p>
            <a:fld id="{CB868C32-EF99-4F91-9ACD-FA27EAEF0DAD}" type="slidenum">
              <a:rPr lang="fi-FI" smtClean="0"/>
              <a:pPr/>
              <a:t>14</a:t>
            </a:fld>
            <a:endParaRPr lang="fi-FI"/>
          </a:p>
        </p:txBody>
      </p:sp>
    </p:spTree>
    <p:extLst>
      <p:ext uri="{BB962C8B-B14F-4D97-AF65-F5344CB8AC3E}">
        <p14:creationId xmlns:p14="http://schemas.microsoft.com/office/powerpoint/2010/main" val="42512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baseline="0" noProof="0" dirty="0"/>
              <a:t>Arkkitehtuurin ja maisema-arkkitehtuurin koulutukset lukeutuvat tekniikan alaan, vaikka ovat Taiteiden ja suunnittelun korkeakoulun koulutustarjontaa.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15</a:t>
            </a:fld>
            <a:endParaRPr lang="fi-FI"/>
          </a:p>
        </p:txBody>
      </p:sp>
    </p:spTree>
    <p:extLst>
      <p:ext uri="{BB962C8B-B14F-4D97-AF65-F5344CB8AC3E}">
        <p14:creationId xmlns:p14="http://schemas.microsoft.com/office/powerpoint/2010/main" val="428643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Tekniikan alan opiskelu antaa mahdollisuudet monenlaisiin tulevaisuuden työtehtäviin. Voit kehittää ratkaisuja ilmastonmuutosta vastaan, edistää ihmisten hyvinvointia teknologian avulla ja suunnitella kestävämpiä kaupunkeja, ympäristöjä ja laitteita.</a:t>
            </a:r>
          </a:p>
          <a:p>
            <a:pPr marL="171450" indent="-171450">
              <a:buFont typeface="Arial" panose="020B0604020202020204" pitchFamily="34" charset="0"/>
              <a:buChar char="•"/>
            </a:pPr>
            <a:r>
              <a:rPr lang="fi-FI" dirty="0"/>
              <a:t>Tekniikan alan opinnot antavat laajan pohjan ajankohtaisille ja kehittyville aloille kuten koneoppiminen, robotiikka, teollisuusautomaatio, hyvinvointiteknologia, biotuotteet, ympäristö- ja energiatekniikka sekä mobiiliteknologia. </a:t>
            </a:r>
          </a:p>
          <a:p>
            <a:pPr marL="171450" indent="-171450">
              <a:buFont typeface="Arial" panose="020B0604020202020204" pitchFamily="34" charset="0"/>
              <a:buChar char="•"/>
            </a:pPr>
            <a:r>
              <a:rPr lang="fi-FI" dirty="0"/>
              <a:t>Aalto-yliopiston tekniikan alalta valmistuneet työllistyvät hyvin koulutustaan vastaaviin tehtäviin ja moni saa oman alansa työkokemusta jo opintojen aikana. </a:t>
            </a:r>
          </a:p>
          <a:p>
            <a:pPr marL="171450" indent="-171450">
              <a:buFont typeface="Arial" panose="020B0604020202020204" pitchFamily="34" charset="0"/>
              <a:buChar char="•"/>
            </a:pPr>
            <a:r>
              <a:rPr lang="fi-FI" dirty="0"/>
              <a:t>Tutustu opiskelijaelämään ja opiskelijoiden tarinoihin:</a:t>
            </a:r>
          </a:p>
          <a:p>
            <a:pPr marL="628650" lvl="1" indent="-171450">
              <a:buFont typeface="Arial" panose="020B0604020202020204" pitchFamily="34" charset="0"/>
              <a:buChar char="•"/>
            </a:pPr>
            <a:r>
              <a:rPr lang="fi-FI" dirty="0"/>
              <a:t>Insinööritieteiden korkeakoulu:	@aalto.eng</a:t>
            </a:r>
          </a:p>
          <a:p>
            <a:pPr marL="628650" lvl="1" indent="-171450">
              <a:buFont typeface="Arial" panose="020B0604020202020204" pitchFamily="34" charset="0"/>
              <a:buChar char="•"/>
            </a:pPr>
            <a:r>
              <a:rPr lang="fi-FI" dirty="0"/>
              <a:t>Kemian tekniikan korkeakoulu:	@aaltochem</a:t>
            </a:r>
          </a:p>
          <a:p>
            <a:pPr marL="628650" lvl="1" indent="-171450">
              <a:buFont typeface="Arial" panose="020B0604020202020204" pitchFamily="34" charset="0"/>
              <a:buChar char="•"/>
            </a:pPr>
            <a:r>
              <a:rPr lang="fi-FI" dirty="0"/>
              <a:t>Sähkötekniikan korkeakoulu:	@aaltoelec</a:t>
            </a:r>
          </a:p>
          <a:p>
            <a:pPr marL="628650" lvl="1" indent="-171450">
              <a:buFont typeface="Arial" panose="020B0604020202020204" pitchFamily="34" charset="0"/>
              <a:buChar char="•"/>
            </a:pPr>
            <a:r>
              <a:rPr lang="fi-FI" dirty="0"/>
              <a:t>Perustieteiden korkeakoulu: 	aalto.fi/fi/opiskelu-aallossa/tutustu-perustieteiden-korkeakoulun-tekniikan-opiskeluvaihtoehtoihin#5-tutustu-opiskelijoidemme-ja-alumniemme-tarinoihin-</a:t>
            </a:r>
          </a:p>
          <a:p>
            <a:pPr marL="628650" lvl="1" indent="-171450">
              <a:buFont typeface="Arial" panose="020B0604020202020204" pitchFamily="34" charset="0"/>
              <a:buChar char="•"/>
            </a:pPr>
            <a:endParaRPr lang="fi-FI" dirty="0"/>
          </a:p>
          <a:p>
            <a:r>
              <a:rPr lang="fi-FI" dirty="0"/>
              <a:t>Opiskelu tekniikan alalla on:</a:t>
            </a:r>
          </a:p>
          <a:p>
            <a:pPr marL="171450" indent="-171450">
              <a:buFont typeface="Arial" panose="020B0604020202020204" pitchFamily="34" charset="0"/>
              <a:buChar char="•"/>
            </a:pPr>
            <a:r>
              <a:rPr lang="fi-FI" b="1" dirty="0"/>
              <a:t>Joustavaa ja monipuolista</a:t>
            </a:r>
            <a:br>
              <a:rPr lang="fi-FI" dirty="0"/>
            </a:br>
            <a:r>
              <a:rPr lang="fi-FI" dirty="0"/>
              <a:t>Kurssien koostumus vaihtelee itsenäisemmistä luennoista ja laskuharjoituksista yhteistyöpainotteisempiin labratehtäviin ja ryhmätöihin.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Korkeatasoisen infrastruktuurin tukemaa</a:t>
            </a:r>
            <a:br>
              <a:rPr lang="fi-FI" dirty="0"/>
            </a:br>
            <a:r>
              <a:rPr lang="fi-FI" dirty="0"/>
              <a:t>Opiskelijoilla on käytössään huippuluokan työpajat, laboratoriot ja oppimisympäristöt.</a:t>
            </a:r>
          </a:p>
          <a:p>
            <a:pPr marL="171450" indent="-171450">
              <a:buFont typeface="Arial" panose="020B0604020202020204" pitchFamily="34" charset="0"/>
              <a:buChar char="•"/>
            </a:pPr>
            <a:r>
              <a:rPr lang="fi-FI" b="1" dirty="0"/>
              <a:t>Yhteisöllistä</a:t>
            </a:r>
            <a:br>
              <a:rPr lang="fi-FI" dirty="0"/>
            </a:br>
            <a:r>
              <a:rPr lang="en-US" sz="1200" dirty="0" err="1">
                <a:solidFill>
                  <a:srgbClr val="000000"/>
                </a:solidFill>
                <a:latin typeface="Calibri" panose="020F0502020204030204" pitchFamily="34" charset="0"/>
              </a:rPr>
              <a:t>Tekniikan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alan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killat</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tarjoavat</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mahdollisuuden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verkottua</a:t>
            </a:r>
            <a:r>
              <a:rPr lang="en-US" sz="1200" dirty="0">
                <a:solidFill>
                  <a:srgbClr val="000000"/>
                </a:solidFill>
                <a:latin typeface="Calibri" panose="020F0502020204030204" pitchFamily="34" charset="0"/>
              </a:rPr>
              <a:t> ja </a:t>
            </a:r>
            <a:r>
              <a:rPr lang="en-US" sz="1200" dirty="0" err="1">
                <a:solidFill>
                  <a:srgbClr val="000000"/>
                </a:solidFill>
                <a:latin typeface="Calibri" panose="020F0502020204030204" pitchFamily="34" charset="0"/>
              </a:rPr>
              <a:t>kiinnittyä</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osaksi</a:t>
            </a:r>
            <a:r>
              <a:rPr lang="en-US" sz="1200" dirty="0">
                <a:solidFill>
                  <a:srgbClr val="000000"/>
                </a:solidFill>
                <a:latin typeface="Calibri" panose="020F0502020204030204" pitchFamily="34" charset="0"/>
              </a:rPr>
              <a:t> Aalto-</a:t>
            </a:r>
            <a:r>
              <a:rPr lang="en-US" sz="1200" dirty="0" err="1">
                <a:solidFill>
                  <a:srgbClr val="000000"/>
                </a:solidFill>
                <a:latin typeface="Calibri" panose="020F0502020204030204" pitchFamily="34" charset="0"/>
              </a:rPr>
              <a:t>yhteisöä</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vapaa-ajan</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toimintaa</a:t>
            </a:r>
            <a:r>
              <a:rPr lang="en-US" sz="1200" dirty="0">
                <a:solidFill>
                  <a:srgbClr val="000000"/>
                </a:solidFill>
                <a:latin typeface="Calibri" panose="020F0502020204030204" pitchFamily="34" charset="0"/>
              </a:rPr>
              <a:t> </a:t>
            </a:r>
            <a:r>
              <a:rPr lang="en-US" sz="1200" dirty="0" err="1">
                <a:solidFill>
                  <a:srgbClr val="000000"/>
                </a:solidFill>
                <a:latin typeface="Calibri" panose="020F0502020204030204" pitchFamily="34" charset="0"/>
              </a:rPr>
              <a:t>unohtamatta</a:t>
            </a:r>
            <a:r>
              <a:rPr lang="en-US" sz="1200" dirty="0">
                <a:solidFill>
                  <a:srgbClr val="000000"/>
                </a:solidFill>
                <a:latin typeface="Calibri" panose="020F0502020204030204" pitchFamily="34" charset="0"/>
              </a:rPr>
              <a:t>.</a:t>
            </a:r>
            <a:r>
              <a:rPr lang="fi-FI" dirty="0"/>
              <a:t> </a:t>
            </a:r>
          </a:p>
          <a:p>
            <a:pPr marL="171450" indent="-171450">
              <a:buFont typeface="Arial" panose="020B0604020202020204" pitchFamily="34" charset="0"/>
              <a:buChar char="•"/>
            </a:pPr>
            <a:r>
              <a:rPr lang="fi-FI" b="1" dirty="0"/>
              <a:t>Asiantuntijuuteen tähtäävää​</a:t>
            </a:r>
            <a:br>
              <a:rPr lang="fi-FI" dirty="0"/>
            </a:br>
            <a:r>
              <a:rPr lang="fi-FI" dirty="0"/>
              <a:t>Koulutus antaa valmiudet toimia vaativissa asiantuntija- ja johtotehtävissä niin teollisuudessa, tutkimuksessa kuin yrittäjänäkin.</a:t>
            </a:r>
          </a:p>
        </p:txBody>
      </p:sp>
      <p:sp>
        <p:nvSpPr>
          <p:cNvPr id="4" name="Slide Number Placeholder 3"/>
          <p:cNvSpPr>
            <a:spLocks noGrp="1"/>
          </p:cNvSpPr>
          <p:nvPr>
            <p:ph type="sldNum" sz="quarter" idx="5"/>
          </p:nvPr>
        </p:nvSpPr>
        <p:spPr/>
        <p:txBody>
          <a:bodyPr/>
          <a:lstStyle/>
          <a:p>
            <a:fld id="{CB868C32-EF99-4F91-9ACD-FA27EAEF0DAD}" type="slidenum">
              <a:rPr lang="fi-FI" smtClean="0"/>
              <a:pPr/>
              <a:t>17</a:t>
            </a:fld>
            <a:endParaRPr lang="fi-FI"/>
          </a:p>
        </p:txBody>
      </p:sp>
    </p:spTree>
    <p:extLst>
      <p:ext uri="{BB962C8B-B14F-4D97-AF65-F5344CB8AC3E}">
        <p14:creationId xmlns:p14="http://schemas.microsoft.com/office/powerpoint/2010/main" val="346866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Ensimmäisenä vuonna perusopintoja. Perusopintojen jälkeen erikoistutaan ja syvennytään valittuihin pääaineisiin.​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Tekniikan alaan kuuluvat myös Taiteiden ja suunnittelun korkeakoulun arkkitehtuurin hakukohteet.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18</a:t>
            </a:fld>
            <a:endParaRPr lang="fi-FI"/>
          </a:p>
        </p:txBody>
      </p:sp>
    </p:spTree>
    <p:extLst>
      <p:ext uri="{BB962C8B-B14F-4D97-AF65-F5344CB8AC3E}">
        <p14:creationId xmlns:p14="http://schemas.microsoft.com/office/powerpoint/2010/main" val="260678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Opetus keskitetty Otaniemeen. Yksi ohjelma Mikkelissä.</a:t>
            </a:r>
          </a:p>
          <a:p>
            <a:pPr marL="171450" indent="-171450">
              <a:buFont typeface="Arial" panose="020B0604020202020204" pitchFamily="34" charset="0"/>
              <a:buChar char="•"/>
            </a:pPr>
            <a:r>
              <a:rPr lang="fi-FI" dirty="0"/>
              <a:t>Kampus Aalto-yhteisön kohtaamispaikka: Aallon suurin vahvuus ovat aaltolaiset. Opiskeluaikana luodaan arvokkaat kontaktit ja verkostot.</a:t>
            </a:r>
          </a:p>
          <a:p>
            <a:pPr marL="171450" indent="-171450">
              <a:buFont typeface="Arial" panose="020B0604020202020204" pitchFamily="34" charset="0"/>
              <a:buChar char="•"/>
            </a:pPr>
            <a:r>
              <a:rPr lang="fi-FI" dirty="0"/>
              <a:t>Infrastruktuuri kampuksella: Aalto-yliopiston infrastruktuuri tarjoaa erinomaiset olosuhteet ja edellytykset niin huippututkimukselle kuin oppimisellekin.</a:t>
            </a:r>
          </a:p>
        </p:txBody>
      </p:sp>
      <p:sp>
        <p:nvSpPr>
          <p:cNvPr id="4" name="Slide Number Placeholder 3"/>
          <p:cNvSpPr>
            <a:spLocks noGrp="1"/>
          </p:cNvSpPr>
          <p:nvPr>
            <p:ph type="sldNum" sz="quarter" idx="5"/>
          </p:nvPr>
        </p:nvSpPr>
        <p:spPr/>
        <p:txBody>
          <a:bodyPr/>
          <a:lstStyle/>
          <a:p>
            <a:fld id="{CB868C32-EF99-4F91-9ACD-FA27EAEF0DAD}" type="slidenum">
              <a:rPr lang="fi-FI" smtClean="0"/>
              <a:pPr/>
              <a:t>20</a:t>
            </a:fld>
            <a:endParaRPr lang="fi-FI"/>
          </a:p>
        </p:txBody>
      </p:sp>
    </p:spTree>
    <p:extLst>
      <p:ext uri="{BB962C8B-B14F-4D97-AF65-F5344CB8AC3E}">
        <p14:creationId xmlns:p14="http://schemas.microsoft.com/office/powerpoint/2010/main" val="217576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Esittelijä: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Voit kertoa tässä omista kokemuksistasi.</a:t>
            </a:r>
          </a:p>
          <a:p>
            <a:pPr marL="171450" indent="-171450">
              <a:buFont typeface="Arial" panose="020B0604020202020204" pitchFamily="34" charset="0"/>
              <a:buChar char="•"/>
            </a:pPr>
            <a:r>
              <a:rPr lang="fi-FI" dirty="0"/>
              <a:t>Oletko itse ollut vaihdossa tai suunnitteletko vaihtoon lähtöä? Missä olit ja millaista vaihto-opiskelu oli?</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Vaihto-opiskelu</a:t>
            </a:r>
          </a:p>
          <a:p>
            <a:pPr marL="171450" indent="-171450">
              <a:buFont typeface="Arial" panose="020B0604020202020204" pitchFamily="34" charset="0"/>
              <a:buChar char="•"/>
            </a:pPr>
            <a:r>
              <a:rPr lang="fi-FI" dirty="0"/>
              <a:t>Vaihto kestää 3–6 kk. Vaihdossa suoritetut opinnot </a:t>
            </a:r>
            <a:r>
              <a:rPr lang="fi-FI" dirty="0" err="1"/>
              <a:t>hyväksiluetaan</a:t>
            </a:r>
            <a:r>
              <a:rPr lang="fi-FI" dirty="0"/>
              <a:t> tutkintoon.</a:t>
            </a:r>
          </a:p>
          <a:p>
            <a:pPr marL="171450" indent="-171450">
              <a:buFont typeface="Arial" panose="020B0604020202020204" pitchFamily="34" charset="0"/>
              <a:buChar char="•"/>
            </a:pPr>
            <a:r>
              <a:rPr lang="fi-FI" dirty="0"/>
              <a:t>Noin 130 yhteistyöyliopistoa eri puolilla maailmaa: esim. Australia, Brasilia, Chile, Hongkong, Italia, Irlanti, Japani, Kanada, Meksiko, Ranska, Saksa, Singapore, Sveitsi, USA.</a:t>
            </a:r>
          </a:p>
          <a:p>
            <a:endParaRPr lang="fi-FI" dirty="0"/>
          </a:p>
          <a:p>
            <a:r>
              <a:rPr lang="fi-FI" b="1" dirty="0"/>
              <a:t>Kansainvälisyys</a:t>
            </a:r>
          </a:p>
          <a:p>
            <a:pPr marL="171450" indent="-171450">
              <a:buFont typeface="Arial" panose="020B0604020202020204" pitchFamily="34" charset="0"/>
              <a:buChar char="•"/>
            </a:pPr>
            <a:r>
              <a:rPr lang="fi-FI" dirty="0"/>
              <a:t>Aallolla on laaja kansainvälinen kumppaniverkosto ja yhteistyötä yli 400 yliopiston kanssa. </a:t>
            </a:r>
          </a:p>
          <a:p>
            <a:pPr marL="171450" indent="-171450">
              <a:buFont typeface="Arial" panose="020B0604020202020204" pitchFamily="34" charset="0"/>
              <a:buChar char="•"/>
            </a:pPr>
            <a:r>
              <a:rPr lang="fi-FI" dirty="0"/>
              <a:t>Erilaisten kansainvälisten vaihto-, harjoittelu- ja projektimahdollisuuksien valikoima on erittäin kattava. </a:t>
            </a:r>
          </a:p>
          <a:p>
            <a:endParaRPr lang="fi-FI" dirty="0"/>
          </a:p>
          <a:p>
            <a:r>
              <a:rPr lang="fi-FI" b="1" dirty="0"/>
              <a:t>Kaksoistutkinnot</a:t>
            </a:r>
          </a:p>
          <a:p>
            <a:pPr marL="171450" indent="-171450">
              <a:buFont typeface="Arial" panose="020B0604020202020204" pitchFamily="34" charset="0"/>
              <a:buChar char="•"/>
            </a:pPr>
            <a:r>
              <a:rPr lang="fi-FI" dirty="0"/>
              <a:t>Kaksoistutkinto-ohjelmissa opiskellaan vuosi yhdessä ja toinen vuosi toisessa yliopistossa.</a:t>
            </a:r>
          </a:p>
          <a:p>
            <a:pPr marL="171450" indent="-171450">
              <a:buFont typeface="Arial" panose="020B0604020202020204" pitchFamily="34" charset="0"/>
              <a:buChar char="•"/>
            </a:pPr>
            <a:r>
              <a:rPr lang="fi-FI" dirty="0"/>
              <a:t>Ohjelmissa saat yhden tutkinnon työllä kaksi tutkintotodistusta, kansainvälistä kokemusta ja mahdollisesti vielä ylimääräistä taloudellista tukea.</a:t>
            </a:r>
          </a:p>
          <a:p>
            <a:pPr marL="171450" indent="-171450">
              <a:buFont typeface="Arial" panose="020B0604020202020204" pitchFamily="34" charset="0"/>
              <a:buChar char="•"/>
            </a:pPr>
            <a:r>
              <a:rPr lang="fi-FI" dirty="0"/>
              <a:t>Useita kansainvälisessä yhteistyössä toteutettuja maisteriohjelmia, joissa valmistut samalla sekä Aallosta että toisesta eurooppalaisesta huippuyliopistosta.</a:t>
            </a:r>
          </a:p>
        </p:txBody>
      </p:sp>
      <p:sp>
        <p:nvSpPr>
          <p:cNvPr id="4" name="Slide Number Placeholder 3"/>
          <p:cNvSpPr>
            <a:spLocks noGrp="1"/>
          </p:cNvSpPr>
          <p:nvPr>
            <p:ph type="sldNum" sz="quarter" idx="5"/>
          </p:nvPr>
        </p:nvSpPr>
        <p:spPr/>
        <p:txBody>
          <a:bodyPr/>
          <a:lstStyle/>
          <a:p>
            <a:fld id="{CB868C32-EF99-4F91-9ACD-FA27EAEF0DAD}" type="slidenum">
              <a:rPr lang="fi-FI" smtClean="0"/>
              <a:pPr/>
              <a:t>21</a:t>
            </a:fld>
            <a:endParaRPr lang="fi-FI"/>
          </a:p>
        </p:txBody>
      </p:sp>
    </p:spTree>
    <p:extLst>
      <p:ext uri="{BB962C8B-B14F-4D97-AF65-F5344CB8AC3E}">
        <p14:creationId xmlns:p14="http://schemas.microsoft.com/office/powerpoint/2010/main" val="3827214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Esittelijä</a:t>
            </a:r>
            <a:r>
              <a:rPr lang="en-US" b="1" dirty="0"/>
              <a:t>:</a:t>
            </a:r>
          </a:p>
          <a:p>
            <a:pPr marL="0" indent="0">
              <a:buFont typeface="Arial" panose="020B0604020202020204" pitchFamily="34" charset="0"/>
              <a:buNone/>
            </a:pPr>
            <a:r>
              <a:rPr lang="fi-FI" sz="1200" kern="1200" noProof="0" dirty="0">
                <a:solidFill>
                  <a:schemeClr val="tx1"/>
                </a:solidFill>
                <a:latin typeface="+mn-lt"/>
                <a:ea typeface="+mn-ea"/>
                <a:cs typeface="+mn-cs"/>
              </a:rPr>
              <a:t>Voit kertoa tässä omia kokemuksiasi järjestöelämästä ja opiskelijaelämästä luentosalien ulkopuolella: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cs typeface="Calibri"/>
              </a:rPr>
              <a:t>Minkälaisessa</a:t>
            </a:r>
            <a:r>
              <a:rPr lang="en-US" sz="1200" dirty="0">
                <a:cs typeface="Calibri"/>
              </a:rPr>
              <a:t> </a:t>
            </a:r>
            <a:r>
              <a:rPr lang="en-US" sz="1200" dirty="0" err="1">
                <a:cs typeface="Calibri"/>
              </a:rPr>
              <a:t>toiminnassa</a:t>
            </a:r>
            <a:r>
              <a:rPr lang="en-US" sz="1200" dirty="0">
                <a:cs typeface="Calibri"/>
              </a:rPr>
              <a:t> </a:t>
            </a:r>
            <a:r>
              <a:rPr lang="en-US" sz="1200" dirty="0" err="1">
                <a:cs typeface="Calibri"/>
              </a:rPr>
              <a:t>olet</a:t>
            </a:r>
            <a:r>
              <a:rPr lang="en-US" sz="1200" dirty="0">
                <a:cs typeface="Calibri"/>
              </a:rPr>
              <a:t> </a:t>
            </a:r>
            <a:r>
              <a:rPr lang="en-US" sz="1200" dirty="0" err="1">
                <a:cs typeface="Calibri"/>
              </a:rPr>
              <a:t>ollut</a:t>
            </a:r>
            <a:r>
              <a:rPr lang="en-US" sz="1200" dirty="0">
                <a:cs typeface="Calibri"/>
              </a:rPr>
              <a:t> </a:t>
            </a:r>
            <a:r>
              <a:rPr lang="en-US" sz="1200" dirty="0" err="1">
                <a:cs typeface="Calibri"/>
              </a:rPr>
              <a:t>mukana</a:t>
            </a:r>
            <a:r>
              <a:rPr lang="en-US" sz="1200" dirty="0">
                <a:cs typeface="Calibri"/>
              </a:rPr>
              <a:t>? (</a:t>
            </a:r>
            <a:r>
              <a:rPr lang="fi-FI" sz="1200" kern="1200" noProof="0" dirty="0">
                <a:solidFill>
                  <a:schemeClr val="tx1"/>
                </a:solidFill>
                <a:latin typeface="+mn-lt"/>
                <a:ea typeface="+mn-ea"/>
                <a:cs typeface="+mn-cs"/>
              </a:rPr>
              <a:t>ylioppilaskunta-/järjestö-/kiltatoiminta)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cs typeface="Calibri" panose="020F0502020204030204"/>
              </a:rPr>
              <a:t>Mikä</a:t>
            </a:r>
            <a:r>
              <a:rPr lang="en-US" sz="1200" dirty="0">
                <a:cs typeface="Calibri" panose="020F0502020204030204"/>
              </a:rPr>
              <a:t> on </a:t>
            </a:r>
            <a:r>
              <a:rPr lang="en-US" sz="1200" dirty="0" err="1">
                <a:cs typeface="Calibri" panose="020F0502020204030204"/>
              </a:rPr>
              <a:t>ollut</a:t>
            </a:r>
            <a:r>
              <a:rPr lang="en-US" sz="1200" dirty="0">
                <a:cs typeface="Calibri" panose="020F0502020204030204"/>
              </a:rPr>
              <a:t> </a:t>
            </a:r>
            <a:r>
              <a:rPr lang="en-US" sz="1200" dirty="0" err="1">
                <a:cs typeface="Calibri" panose="020F0502020204030204"/>
              </a:rPr>
              <a:t>kohokohtasi</a:t>
            </a:r>
            <a:r>
              <a:rPr lang="en-US" sz="1200" dirty="0">
                <a:cs typeface="Calibri" panose="020F0502020204030204"/>
              </a:rPr>
              <a:t> </a:t>
            </a:r>
            <a:r>
              <a:rPr lang="en-US" sz="1200" dirty="0" err="1">
                <a:cs typeface="Calibri" panose="020F0502020204030204"/>
              </a:rPr>
              <a:t>opiskelijatoiminnassa</a:t>
            </a:r>
            <a:r>
              <a:rPr lang="en-US" sz="1200" dirty="0">
                <a:cs typeface="Calibri" panose="020F0502020204030204"/>
              </a:rPr>
              <a:t>?</a:t>
            </a:r>
            <a:endParaRPr lang="en-US" sz="1200"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Miten järjestötoiminta tukee sosiaalisia suhteitasi?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Miten järjestötoiminta hyödyttää sinua ammatillisesti: oletko saanut järjestötoiminnasta työkokemusta tai osallistunut esimerkiksi yritysvierailuille?</a:t>
            </a:r>
          </a:p>
          <a:p>
            <a:endParaRPr lang="fi-FI" dirty="0"/>
          </a:p>
          <a:p>
            <a:r>
              <a:rPr lang="fi-FI" b="1" dirty="0"/>
              <a:t>AYY ja opiskelijajärjestöt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AYY edustaa noin 14 000 Aalto-yliopiston taiteen, talouden ja tekniikan opiskelijaa.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t>AYY tarjoaa mm. edunvalvontaa, tapahtumia, opiskelija-asuntoja ja oikeuden </a:t>
            </a:r>
            <a:r>
              <a:rPr lang="fi-FI" sz="1200" dirty="0" err="1"/>
              <a:t>YTHS:n</a:t>
            </a:r>
            <a:r>
              <a:rPr lang="fi-FI" sz="1200" dirty="0"/>
              <a:t> ja </a:t>
            </a:r>
            <a:r>
              <a:rPr lang="fi-FI" sz="1200" dirty="0" err="1"/>
              <a:t>UniSportin</a:t>
            </a:r>
            <a:r>
              <a:rPr lang="fi-FI" sz="1200" dirty="0"/>
              <a:t> palveluiden käyttöön.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err="1"/>
              <a:t>AYY:n</a:t>
            </a:r>
            <a:r>
              <a:rPr lang="fi-FI" sz="1200" b="0" dirty="0"/>
              <a:t> piirissä toimivien yhdistysten parista löydät tekemistä ja tapahtumia vuoden jokaiselle päivälle. Lisätietoa: </a:t>
            </a:r>
            <a:r>
              <a:rPr lang="fi-FI" sz="1200" b="0" dirty="0">
                <a:hlinkClick r:id="rId3">
                  <a:extLst>
                    <a:ext uri="{A12FA001-AC4F-418D-AE19-62706E023703}">
                      <ahyp:hlinkClr xmlns:ahyp="http://schemas.microsoft.com/office/drawing/2018/hyperlinkcolor" val="tx"/>
                    </a:ext>
                  </a:extLst>
                </a:hlinkClick>
              </a:rPr>
              <a:t>ayy.fi</a:t>
            </a:r>
            <a:endParaRPr lang="fi-FI"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Opiskelijajärjestöt aloittain: KY = </a:t>
            </a:r>
            <a:r>
              <a:rPr lang="fi-FI" sz="1200" dirty="0"/>
              <a:t>Aalto-yliopiston kauppatieteiden ylioppilaat, </a:t>
            </a:r>
            <a:r>
              <a:rPr lang="fi-FI" sz="1200" kern="1200" noProof="0" dirty="0">
                <a:solidFill>
                  <a:schemeClr val="tx1"/>
                </a:solidFill>
                <a:latin typeface="+mn-lt"/>
                <a:ea typeface="+mn-ea"/>
                <a:cs typeface="+mn-cs"/>
              </a:rPr>
              <a:t>TOKYO = Aalto-yliopiston Taiteiden ja suunnittelun ylioppilaat sekä Teekkarijaosto.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kern="1200" noProof="0" dirty="0">
                <a:solidFill>
                  <a:schemeClr val="tx1"/>
                </a:solidFill>
                <a:latin typeface="+mn-lt"/>
                <a:ea typeface="+mn-ea"/>
                <a:cs typeface="+mn-cs"/>
              </a:rPr>
              <a:t>Ainejärjestöt ja killat pääaineittain: </a:t>
            </a:r>
            <a:r>
              <a:rPr lang="fi-FI" sz="2000" dirty="0"/>
              <a:t>pääaineilla on omat ainejärjestönsä, joiden kautta voit tutustua saman pääaineen opiskelijoihin myös kurssien ulkopuolella.</a:t>
            </a:r>
            <a:endParaRPr lang="fi-FI" sz="1200" kern="120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b="1" noProof="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noProof="0" dirty="0" err="1">
                <a:latin typeface="Arial" charset="0"/>
                <a:ea typeface="Arial" charset="0"/>
                <a:cs typeface="Arial" charset="0"/>
              </a:rPr>
              <a:t>Opiskelijaedut</a:t>
            </a:r>
            <a:r>
              <a:rPr lang="en-US" altLang="en-US" sz="1200" b="1" noProof="0" dirty="0">
                <a:latin typeface="Arial" charset="0"/>
                <a:ea typeface="Arial" charset="0"/>
                <a:cs typeface="Arial" charset="0"/>
              </a:rPr>
              <a:t>:</a:t>
            </a:r>
            <a:endParaRPr lang="fi-FI" sz="1200" b="1" u="sng" kern="1200" noProof="0" dirty="0">
              <a:solidFill>
                <a:schemeClr val="tx1"/>
              </a:solidFill>
              <a:latin typeface="+mn-lt"/>
              <a:ea typeface="+mn-ea"/>
              <a:cs typeface="+mn-cs"/>
            </a:endParaRPr>
          </a:p>
          <a:p>
            <a:pPr marL="171450" lvl="0" indent="-171450" defTabSz="914400">
              <a:buFont typeface="Arial" panose="020B0604020202020204" pitchFamily="34" charset="0"/>
              <a:buChar char="•"/>
              <a:defRPr/>
            </a:pPr>
            <a:r>
              <a:rPr lang="fi-FI" sz="1200" b="1" u="none" kern="1200" baseline="0" noProof="0" dirty="0">
                <a:solidFill>
                  <a:schemeClr val="tx1"/>
                </a:solidFill>
                <a:latin typeface="+mn-lt"/>
                <a:ea typeface="+mn-ea"/>
                <a:cs typeface="+mn-cs"/>
              </a:rPr>
              <a:t>Edunvalvonta:</a:t>
            </a:r>
            <a:r>
              <a:rPr lang="fi-FI" sz="1200" b="1" i="0" u="none" kern="1200" baseline="0" noProof="0" dirty="0">
                <a:solidFill>
                  <a:schemeClr val="tx1"/>
                </a:solidFill>
                <a:effectLst/>
                <a:latin typeface="+mn-lt"/>
                <a:ea typeface="+mn-ea"/>
                <a:cs typeface="+mn-cs"/>
              </a:rPr>
              <a:t> </a:t>
            </a:r>
            <a:r>
              <a:rPr lang="fi-FI" sz="1200" b="0" i="0" kern="1200" dirty="0">
                <a:solidFill>
                  <a:schemeClr val="tx1"/>
                </a:solidFill>
                <a:effectLst/>
                <a:latin typeface="+mn-lt"/>
                <a:ea typeface="+mn-ea"/>
                <a:cs typeface="+mn-cs"/>
              </a:rPr>
              <a:t>Aalto-yliopiston ylioppilaskunta AYY ajaa opiskelijoiden etua koulutukseen ja opiskelijaelämään </a:t>
            </a:r>
            <a:r>
              <a:rPr lang="fi-FI" sz="1200" b="0" i="0" u="none" kern="1200" baseline="0" noProof="0" dirty="0">
                <a:solidFill>
                  <a:schemeClr val="tx1"/>
                </a:solidFill>
                <a:effectLst/>
                <a:latin typeface="+mn-lt"/>
                <a:ea typeface="+mn-ea"/>
                <a:cs typeface="+mn-cs"/>
              </a:rPr>
              <a:t>(h</a:t>
            </a:r>
            <a:r>
              <a:rPr lang="fi-FI" sz="1200" b="0" i="0" kern="1200" dirty="0" err="1">
                <a:solidFill>
                  <a:schemeClr val="tx1"/>
                </a:solidFill>
                <a:effectLst/>
                <a:latin typeface="+mn-lt"/>
                <a:ea typeface="+mn-ea"/>
                <a:cs typeface="+mn-cs"/>
              </a:rPr>
              <a:t>yvinvointi</a:t>
            </a:r>
            <a:r>
              <a:rPr lang="fi-FI" sz="1200" b="0" i="0" kern="1200" dirty="0">
                <a:solidFill>
                  <a:schemeClr val="tx1"/>
                </a:solidFill>
                <a:effectLst/>
                <a:latin typeface="+mn-lt"/>
                <a:ea typeface="+mn-ea"/>
                <a:cs typeface="+mn-cs"/>
              </a:rPr>
              <a:t>, terveys, toimeentulo, asuminen ja liikunta) liittyvissä asioissa.</a:t>
            </a:r>
            <a:r>
              <a:rPr lang="fi-FI" sz="1200" dirty="0"/>
              <a:t> </a:t>
            </a:r>
            <a:endParaRPr lang="fi-FI" sz="1200" b="1" i="0" u="none" kern="1200" baseline="0" noProof="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u="none" kern="1200" baseline="0" noProof="0" dirty="0">
                <a:solidFill>
                  <a:schemeClr val="tx1"/>
                </a:solidFill>
                <a:latin typeface="+mn-lt"/>
                <a:ea typeface="+mn-ea"/>
                <a:cs typeface="+mn-cs"/>
              </a:rPr>
              <a:t>Asuminen: </a:t>
            </a:r>
            <a:r>
              <a:rPr lang="fi-FI" sz="1200" b="0" u="none" kern="1200" baseline="0" noProof="0" dirty="0" err="1">
                <a:solidFill>
                  <a:schemeClr val="tx1"/>
                </a:solidFill>
                <a:latin typeface="+mn-lt"/>
                <a:ea typeface="+mn-ea"/>
                <a:cs typeface="+mn-cs"/>
              </a:rPr>
              <a:t>AYY:llä</a:t>
            </a:r>
            <a:r>
              <a:rPr lang="fi-FI" sz="1200" b="0" u="none" kern="1200" baseline="0" noProof="0" dirty="0">
                <a:solidFill>
                  <a:schemeClr val="tx1"/>
                </a:solidFill>
                <a:latin typeface="+mn-lt"/>
                <a:ea typeface="+mn-ea"/>
                <a:cs typeface="+mn-cs"/>
              </a:rPr>
              <a:t> on noin 2500 asuntoa, joita vuokrataan edullisesti ylioppilaskunnan jäsenille. Suurin osa asunnoista sijaitsee Otaniemessä. Lisätietoa: https://www.aalto.fi/fi/palvelut/opiskelijoiden-asuminen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u="none" kern="1200" baseline="0" noProof="0" dirty="0">
                <a:solidFill>
                  <a:schemeClr val="tx1"/>
                </a:solidFill>
                <a:latin typeface="+mn-lt"/>
                <a:ea typeface="+mn-ea"/>
                <a:cs typeface="+mn-cs"/>
              </a:rPr>
              <a:t>Terveydenhuolto: </a:t>
            </a:r>
            <a:r>
              <a:rPr lang="fi-FI" dirty="0"/>
              <a:t>Ylioppilaiden terveydenhoitosäätiö YTHS </a:t>
            </a:r>
            <a:r>
              <a:rPr lang="fi-FI" sz="900" kern="1200" dirty="0">
                <a:solidFill>
                  <a:schemeClr val="tx1"/>
                </a:solidFill>
                <a:latin typeface="+mn-lt"/>
                <a:ea typeface="+mn-ea"/>
                <a:cs typeface="+mn-cs"/>
              </a:rPr>
              <a:t>tarjoaa </a:t>
            </a:r>
            <a:r>
              <a:rPr lang="fi-FI" sz="1200" b="0" u="none" kern="1200" baseline="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yleisterveyden</a:t>
            </a:r>
            <a:r>
              <a:rPr lang="fi-FI" sz="1200" b="0" u="none" kern="1200" baseline="0" dirty="0">
                <a:solidFill>
                  <a:schemeClr val="tx1"/>
                </a:solidFill>
                <a:latin typeface="+mn-lt"/>
                <a:ea typeface="+mn-ea"/>
                <a:cs typeface="+mn-cs"/>
              </a:rPr>
              <a:t>, </a:t>
            </a:r>
            <a:r>
              <a:rPr lang="fi-FI" sz="1200" b="0" u="none" kern="1200" baseline="0" dirty="0">
                <a:solidFill>
                  <a:schemeClr val="tx1"/>
                </a:solidFill>
                <a:latin typeface="+mn-lt"/>
                <a:ea typeface="+mn-ea"/>
                <a:cs typeface="+mn-cs"/>
                <a:hlinkClick r:id="rId5">
                  <a:extLst>
                    <a:ext uri="{A12FA001-AC4F-418D-AE19-62706E023703}">
                      <ahyp:hlinkClr xmlns:ahyp="http://schemas.microsoft.com/office/drawing/2018/hyperlinkcolor" val="tx"/>
                    </a:ext>
                  </a:extLst>
                </a:hlinkClick>
              </a:rPr>
              <a:t>mielenterveyden</a:t>
            </a:r>
            <a:r>
              <a:rPr lang="fi-FI" sz="1200" b="0" u="none" kern="1200" baseline="0" dirty="0">
                <a:solidFill>
                  <a:schemeClr val="tx1"/>
                </a:solidFill>
                <a:latin typeface="+mn-lt"/>
                <a:ea typeface="+mn-ea"/>
                <a:cs typeface="+mn-cs"/>
              </a:rPr>
              <a:t> ja </a:t>
            </a:r>
            <a:r>
              <a:rPr lang="fi-FI" sz="1200" b="0" u="none" kern="1200" baseline="0" dirty="0">
                <a:solidFill>
                  <a:schemeClr val="tx1"/>
                </a:solidFill>
                <a:latin typeface="+mn-lt"/>
                <a:ea typeface="+mn-ea"/>
                <a:cs typeface="+mn-cs"/>
                <a:hlinkClick r:id="rId6">
                  <a:extLst>
                    <a:ext uri="{A12FA001-AC4F-418D-AE19-62706E023703}">
                      <ahyp:hlinkClr xmlns:ahyp="http://schemas.microsoft.com/office/drawing/2018/hyperlinkcolor" val="tx"/>
                    </a:ext>
                  </a:extLst>
                </a:hlinkClick>
              </a:rPr>
              <a:t>suunterveyden</a:t>
            </a:r>
            <a:r>
              <a:rPr lang="fi-FI" sz="1200" b="0" u="none" kern="1200" baseline="0" dirty="0">
                <a:solidFill>
                  <a:schemeClr val="tx1"/>
                </a:solidFill>
                <a:latin typeface="+mn-lt"/>
                <a:ea typeface="+mn-ea"/>
                <a:cs typeface="+mn-cs"/>
              </a:rPr>
              <a:t> </a:t>
            </a:r>
            <a:r>
              <a:rPr lang="fi-FI" sz="900" kern="1200" dirty="0">
                <a:solidFill>
                  <a:schemeClr val="tx1"/>
                </a:solidFill>
                <a:latin typeface="+mn-lt"/>
                <a:ea typeface="+mn-ea"/>
                <a:cs typeface="+mn-cs"/>
              </a:rPr>
              <a:t>palveluja </a:t>
            </a:r>
            <a:r>
              <a:rPr lang="fi-FI" dirty="0"/>
              <a:t>yliopisto-opiskelijoille. Yksi toimipisteistä on Otaniemessä.</a:t>
            </a:r>
            <a:endParaRPr lang="fi-FI" sz="1200" b="1" u="none" kern="1200" baseline="0" noProof="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1" u="none" kern="1200" baseline="0" noProof="0" dirty="0">
                <a:solidFill>
                  <a:schemeClr val="tx1"/>
                </a:solidFill>
                <a:latin typeface="+mn-lt"/>
                <a:ea typeface="+mn-ea"/>
                <a:cs typeface="+mn-cs"/>
              </a:rPr>
              <a:t>Liikuntapalvelut: </a:t>
            </a:r>
            <a:r>
              <a:rPr lang="fi-FI" dirty="0" err="1"/>
              <a:t>UniSport</a:t>
            </a:r>
            <a:r>
              <a:rPr lang="fi-FI" dirty="0"/>
              <a:t> on yliopistolaisten oma liikuntakeskus kuudella kampuksella Espoossa ja Helsingissä.</a:t>
            </a:r>
            <a:r>
              <a:rPr lang="fi-FI" baseline="0" dirty="0"/>
              <a:t> Yksi näistä on Otaniemessä. </a:t>
            </a:r>
            <a:r>
              <a:rPr lang="fi-FI" dirty="0"/>
              <a:t>Tarjolla on laaja valikoima lajeja sekä tiloja monenlaiseen yksilö- ja joukkueliikuntaan. Aktiivisen liikkujan paras treenikaveri on </a:t>
            </a:r>
            <a:r>
              <a:rPr lang="fi-FI" dirty="0" err="1"/>
              <a:t>UniSportin</a:t>
            </a:r>
            <a:r>
              <a:rPr lang="fi-FI" dirty="0"/>
              <a:t> kausikortti, jonka opiskelijat voivat hankkia edulliseen opiskelijahintaan. Lisätietoa: https://www.unisport.fi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dirty="0"/>
              <a:t>Opiskelija-alennukset: </a:t>
            </a:r>
            <a:r>
              <a:rPr lang="fi-FI" dirty="0"/>
              <a:t>Lounasetu, julkisen liikenteen alennus, kuntosalit, kaupat, museot ja paljon muuta.</a:t>
            </a: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22</a:t>
            </a:fld>
            <a:endParaRPr lang="fi-FI"/>
          </a:p>
        </p:txBody>
      </p:sp>
    </p:spTree>
    <p:extLst>
      <p:ext uri="{BB962C8B-B14F-4D97-AF65-F5344CB8AC3E}">
        <p14:creationId xmlns:p14="http://schemas.microsoft.com/office/powerpoint/2010/main" val="3834129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Käyttämällä aalto.fi-sivujen hakutoimintoa ja hakusanoja 'Opiskelijaelämää Aallossa' löydät sivun helposti.</a:t>
            </a:r>
          </a:p>
        </p:txBody>
      </p:sp>
      <p:sp>
        <p:nvSpPr>
          <p:cNvPr id="4" name="Slide Number Placeholder 3"/>
          <p:cNvSpPr>
            <a:spLocks noGrp="1"/>
          </p:cNvSpPr>
          <p:nvPr>
            <p:ph type="sldNum" sz="quarter" idx="5"/>
          </p:nvPr>
        </p:nvSpPr>
        <p:spPr/>
        <p:txBody>
          <a:bodyPr/>
          <a:lstStyle/>
          <a:p>
            <a:fld id="{CB868C32-EF99-4F91-9ACD-FA27EAEF0DAD}" type="slidenum">
              <a:rPr lang="fi-FI" smtClean="0"/>
              <a:pPr/>
              <a:t>23</a:t>
            </a:fld>
            <a:endParaRPr lang="fi-FI"/>
          </a:p>
        </p:txBody>
      </p:sp>
    </p:spTree>
    <p:extLst>
      <p:ext uri="{BB962C8B-B14F-4D97-AF65-F5344CB8AC3E}">
        <p14:creationId xmlns:p14="http://schemas.microsoft.com/office/powerpoint/2010/main" val="142448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Esittelijä: </a:t>
            </a:r>
            <a:endParaRPr lang="fi-FI" sz="1200" kern="1200" noProof="0" dirty="0">
              <a:solidFill>
                <a:schemeClr val="tx1"/>
              </a:solidFill>
              <a:latin typeface="+mn-lt"/>
              <a:ea typeface="+mn-ea"/>
              <a:cs typeface="+mn-cs"/>
            </a:endParaRPr>
          </a:p>
          <a:p>
            <a:r>
              <a:rPr lang="fi-FI" sz="1200" kern="1200" noProof="0" dirty="0">
                <a:solidFill>
                  <a:schemeClr val="tx1"/>
                </a:solidFill>
                <a:latin typeface="+mn-lt"/>
                <a:ea typeface="+mn-ea"/>
                <a:cs typeface="+mn-cs"/>
              </a:rPr>
              <a:t>Voit kertoa tässä omista kokemuksistasi ja tulevaisuudensuunnitelmistasi:</a:t>
            </a: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noProof="0" dirty="0"/>
              <a:t>Mitä urasuunnitelmia</a:t>
            </a:r>
            <a:r>
              <a:rPr lang="fi-FI" baseline="0" noProof="0" dirty="0"/>
              <a:t> sinulla on? </a:t>
            </a:r>
            <a:r>
              <a:rPr lang="fi-FI" noProof="0" dirty="0"/>
              <a:t>Mitä haluat tehdä Aallon</a:t>
            </a:r>
            <a:r>
              <a:rPr lang="fi-FI" baseline="0" noProof="0" dirty="0"/>
              <a:t> jälkeen?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aseline="0" noProof="0" dirty="0"/>
              <a:t>Millaisia töitä haluaisit tehdä? Millaisen uran haluaisit?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aseline="0" noProof="0" dirty="0"/>
              <a:t>Haluatko työskennellä Suomessa vai ehkä jossain muualla?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aseline="0" noProof="0" dirty="0"/>
              <a:t>Miten näet, että opiskelu Aallossa auttaa sinua näiden tavoitteiden saavuttamisessa? (opinnot, verkostot, monialaisuus)</a:t>
            </a:r>
          </a:p>
          <a:p>
            <a:endParaRPr lang="fi-FI" dirty="0"/>
          </a:p>
          <a:p>
            <a:pPr marL="285750" lvl="1" indent="-285750">
              <a:lnSpc>
                <a:spcPct val="100000"/>
              </a:lnSpc>
              <a:spcBef>
                <a:spcPts val="400"/>
              </a:spcBef>
            </a:pPr>
            <a:r>
              <a:rPr lang="fi-FI" sz="1200" b="1" dirty="0"/>
              <a:t>Aallosta huippu-uralle</a:t>
            </a:r>
          </a:p>
          <a:p>
            <a:pPr marL="285750" lvl="1" indent="-285750">
              <a:lnSpc>
                <a:spcPct val="100000"/>
              </a:lnSpc>
              <a:spcBef>
                <a:spcPts val="400"/>
              </a:spcBef>
              <a:buFont typeface="Arial" panose="020B0604020202020204" pitchFamily="34" charset="0"/>
              <a:buChar char="•"/>
            </a:pPr>
            <a:r>
              <a:rPr lang="fi-FI" sz="1100" dirty="0"/>
              <a:t>Saat parhaat edellytykset työllistyä koulutustasi vastaaviin tehtäviin, joissa luot tulevaisuuden tuotteita, palveluita ja innovaatioita. </a:t>
            </a:r>
          </a:p>
          <a:p>
            <a:pPr marL="285750" lvl="1" indent="-285750">
              <a:lnSpc>
                <a:spcPct val="100000"/>
              </a:lnSpc>
              <a:spcBef>
                <a:spcPts val="400"/>
              </a:spcBef>
              <a:buFont typeface="Arial" panose="020B0604020202020204" pitchFamily="34" charset="0"/>
              <a:buChar char="•"/>
            </a:pPr>
            <a:r>
              <a:rPr lang="fi-FI" sz="1100" dirty="0"/>
              <a:t>Pääset näköalapaikoille kehittämään yhteiskuntaa ja ratkomaan globaaleja haasteita. </a:t>
            </a:r>
          </a:p>
          <a:p>
            <a:pPr marL="0" lvl="1" indent="0">
              <a:lnSpc>
                <a:spcPct val="100000"/>
              </a:lnSpc>
              <a:spcBef>
                <a:spcPts val="400"/>
              </a:spcBef>
              <a:buFont typeface="Arial" panose="020B0604020202020204" pitchFamily="34" charset="0"/>
              <a:buNone/>
            </a:pPr>
            <a:endParaRPr lang="fi-FI" sz="1100" dirty="0"/>
          </a:p>
          <a:p>
            <a:pPr marL="285750" lvl="1" indent="-285750">
              <a:lnSpc>
                <a:spcPct val="100000"/>
              </a:lnSpc>
              <a:spcBef>
                <a:spcPts val="400"/>
              </a:spcBef>
            </a:pPr>
            <a:r>
              <a:rPr lang="en-US" sz="1000" b="1" dirty="0" err="1"/>
              <a:t>Yritysyhteistyö</a:t>
            </a:r>
            <a:endParaRPr lang="en-US" sz="1000" b="1" dirty="0"/>
          </a:p>
          <a:p>
            <a:pPr marL="285750" lvl="1" indent="-285750">
              <a:lnSpc>
                <a:spcPct val="100000"/>
              </a:lnSpc>
              <a:spcBef>
                <a:spcPts val="400"/>
              </a:spcBef>
              <a:buFont typeface="Arial" panose="020B0604020202020204" pitchFamily="34" charset="0"/>
              <a:buChar char="•"/>
            </a:pPr>
            <a:r>
              <a:rPr lang="fi-FI" altLang="en-US" sz="900" dirty="0"/>
              <a:t>Pääset opintojesi aikana mukaan kiinnostaviin käytännön projekteihin, joissa on mukana yritysmaailman edustajia. Verkotut myös kesätöiden, työ</a:t>
            </a:r>
            <a:r>
              <a:rPr lang="en-US" sz="900" dirty="0" err="1"/>
              <a:t>harjoittelujen</a:t>
            </a:r>
            <a:r>
              <a:rPr lang="en-US" sz="900" dirty="0"/>
              <a:t>, </a:t>
            </a:r>
            <a:r>
              <a:rPr lang="en-US" sz="900" dirty="0" err="1"/>
              <a:t>yritysvierailujen</a:t>
            </a:r>
            <a:r>
              <a:rPr lang="en-US" sz="900" dirty="0"/>
              <a:t> ja </a:t>
            </a:r>
            <a:r>
              <a:rPr lang="en-US" sz="900" dirty="0" err="1"/>
              <a:t>opinnäyteprojektien</a:t>
            </a:r>
            <a:r>
              <a:rPr lang="en-US" sz="900" dirty="0"/>
              <a:t> </a:t>
            </a:r>
            <a:r>
              <a:rPr lang="en-US" sz="900" dirty="0" err="1"/>
              <a:t>myötä</a:t>
            </a:r>
            <a:r>
              <a:rPr lang="en-US" sz="900" dirty="0"/>
              <a:t>.</a:t>
            </a:r>
          </a:p>
          <a:p>
            <a:endParaRPr lang="fi-FI" dirty="0"/>
          </a:p>
          <a:p>
            <a:r>
              <a:rPr lang="fi-FI" b="1" dirty="0"/>
              <a:t>Työharjoittelut</a:t>
            </a:r>
          </a:p>
          <a:p>
            <a:pPr marL="285750" indent="-285750">
              <a:lnSpc>
                <a:spcPct val="100000"/>
              </a:lnSpc>
              <a:buFont typeface="Arial,Sans-Serif"/>
              <a:buChar char="•"/>
            </a:pPr>
            <a:r>
              <a:rPr lang="en-US" sz="900" b="0" dirty="0" err="1">
                <a:latin typeface="Arial"/>
                <a:cs typeface="Arial"/>
              </a:rPr>
              <a:t>Opiskeluaikana</a:t>
            </a:r>
            <a:r>
              <a:rPr lang="en-US" sz="900" b="0" dirty="0">
                <a:latin typeface="Arial"/>
                <a:cs typeface="Arial"/>
              </a:rPr>
              <a:t> </a:t>
            </a:r>
            <a:r>
              <a:rPr lang="en-US" sz="900" b="0" dirty="0" err="1">
                <a:latin typeface="Arial"/>
                <a:cs typeface="Arial"/>
              </a:rPr>
              <a:t>kotimaassa</a:t>
            </a:r>
            <a:r>
              <a:rPr lang="en-US" sz="900" b="0" dirty="0">
                <a:latin typeface="Arial"/>
                <a:cs typeface="Arial"/>
              </a:rPr>
              <a:t> tai </a:t>
            </a:r>
            <a:r>
              <a:rPr lang="en-US" sz="900" b="0" dirty="0" err="1">
                <a:latin typeface="Arial"/>
                <a:cs typeface="Arial"/>
              </a:rPr>
              <a:t>ulkomailta</a:t>
            </a:r>
            <a:r>
              <a:rPr lang="en-US" sz="900" b="0" dirty="0">
                <a:latin typeface="Arial"/>
                <a:cs typeface="Arial"/>
              </a:rPr>
              <a:t> </a:t>
            </a:r>
            <a:r>
              <a:rPr lang="en-US" sz="900" b="0" dirty="0" err="1">
                <a:latin typeface="Arial"/>
                <a:cs typeface="Arial"/>
              </a:rPr>
              <a:t>hankittu</a:t>
            </a:r>
            <a:r>
              <a:rPr lang="en-US" sz="900" b="0" dirty="0">
                <a:latin typeface="Arial"/>
                <a:cs typeface="Arial"/>
              </a:rPr>
              <a:t> </a:t>
            </a:r>
            <a:r>
              <a:rPr lang="en-US" sz="900" b="0" dirty="0" err="1">
                <a:latin typeface="Arial"/>
                <a:cs typeface="Arial"/>
              </a:rPr>
              <a:t>työkokemus</a:t>
            </a:r>
            <a:r>
              <a:rPr lang="en-US" sz="900" b="0" dirty="0">
                <a:latin typeface="Arial"/>
                <a:cs typeface="Arial"/>
              </a:rPr>
              <a:t> on </a:t>
            </a:r>
            <a:r>
              <a:rPr lang="en-US" sz="900" b="0" dirty="0" err="1">
                <a:latin typeface="Arial"/>
                <a:cs typeface="Arial"/>
              </a:rPr>
              <a:t>tärkeä</a:t>
            </a:r>
            <a:r>
              <a:rPr lang="en-US" sz="900" b="0" dirty="0">
                <a:latin typeface="Arial"/>
                <a:cs typeface="Arial"/>
              </a:rPr>
              <a:t> </a:t>
            </a:r>
            <a:r>
              <a:rPr lang="en-US" sz="900" b="0" dirty="0" err="1">
                <a:latin typeface="Arial"/>
                <a:cs typeface="Arial"/>
              </a:rPr>
              <a:t>osa</a:t>
            </a:r>
            <a:r>
              <a:rPr lang="en-US" sz="900" b="0" dirty="0">
                <a:latin typeface="Arial"/>
                <a:cs typeface="Arial"/>
              </a:rPr>
              <a:t> </a:t>
            </a:r>
            <a:r>
              <a:rPr lang="en-US" sz="900" b="0" dirty="0" err="1">
                <a:latin typeface="Arial"/>
                <a:cs typeface="Arial"/>
              </a:rPr>
              <a:t>opintojasi</a:t>
            </a:r>
            <a:r>
              <a:rPr lang="en-US" sz="900" b="0" dirty="0">
                <a:latin typeface="Arial"/>
                <a:cs typeface="Arial"/>
              </a:rPr>
              <a:t>. </a:t>
            </a:r>
          </a:p>
          <a:p>
            <a:pPr marL="285750" indent="-285750">
              <a:lnSpc>
                <a:spcPct val="100000"/>
              </a:lnSpc>
              <a:buFont typeface="Arial,Sans-Serif"/>
              <a:buChar char="•"/>
            </a:pPr>
            <a:r>
              <a:rPr lang="en-US" sz="900" b="0" dirty="0" err="1">
                <a:latin typeface="Arial"/>
                <a:cs typeface="Arial"/>
              </a:rPr>
              <a:t>Työkokemuksen</a:t>
            </a:r>
            <a:r>
              <a:rPr lang="en-US" sz="900" b="0" dirty="0">
                <a:latin typeface="Arial"/>
                <a:cs typeface="Arial"/>
              </a:rPr>
              <a:t> </a:t>
            </a:r>
            <a:r>
              <a:rPr lang="en-US" sz="900" b="0" dirty="0" err="1">
                <a:latin typeface="Arial"/>
                <a:cs typeface="Arial"/>
              </a:rPr>
              <a:t>kautta</a:t>
            </a:r>
            <a:r>
              <a:rPr lang="en-US" sz="900" b="0" dirty="0">
                <a:latin typeface="Arial"/>
                <a:cs typeface="Arial"/>
              </a:rPr>
              <a:t> </a:t>
            </a:r>
            <a:r>
              <a:rPr lang="en-US" sz="900" b="0" dirty="0" err="1">
                <a:latin typeface="Arial"/>
                <a:cs typeface="Arial"/>
              </a:rPr>
              <a:t>parannat</a:t>
            </a:r>
            <a:r>
              <a:rPr lang="en-US" sz="900" b="0" dirty="0">
                <a:latin typeface="Arial"/>
                <a:cs typeface="Arial"/>
              </a:rPr>
              <a:t> </a:t>
            </a:r>
            <a:r>
              <a:rPr lang="en-US" sz="900" b="0" dirty="0" err="1">
                <a:latin typeface="Arial"/>
                <a:cs typeface="Arial"/>
              </a:rPr>
              <a:t>mahdollisuuksiasi</a:t>
            </a:r>
            <a:r>
              <a:rPr lang="en-US" sz="900" b="0" dirty="0">
                <a:latin typeface="Arial"/>
                <a:cs typeface="Arial"/>
              </a:rPr>
              <a:t> </a:t>
            </a:r>
            <a:r>
              <a:rPr lang="en-US" sz="900" b="0" dirty="0" err="1">
                <a:latin typeface="Arial"/>
                <a:cs typeface="Arial"/>
              </a:rPr>
              <a:t>päästä</a:t>
            </a:r>
            <a:r>
              <a:rPr lang="en-US" sz="900" b="0" dirty="0">
                <a:latin typeface="Arial"/>
                <a:cs typeface="Arial"/>
              </a:rPr>
              <a:t> </a:t>
            </a:r>
            <a:r>
              <a:rPr lang="en-US" sz="900" b="0" dirty="0" err="1">
                <a:latin typeface="Arial"/>
                <a:cs typeface="Arial"/>
              </a:rPr>
              <a:t>haluamallesi</a:t>
            </a:r>
            <a:r>
              <a:rPr lang="en-US" sz="900" b="0" dirty="0">
                <a:latin typeface="Arial"/>
                <a:cs typeface="Arial"/>
              </a:rPr>
              <a:t> </a:t>
            </a:r>
            <a:r>
              <a:rPr lang="en-US" sz="900" b="0" dirty="0" err="1">
                <a:latin typeface="Arial"/>
                <a:cs typeface="Arial"/>
              </a:rPr>
              <a:t>uralle</a:t>
            </a:r>
            <a:r>
              <a:rPr lang="en-US" sz="900" b="0" dirty="0">
                <a:latin typeface="Arial"/>
                <a:cs typeface="Arial"/>
              </a:rPr>
              <a:t> </a:t>
            </a:r>
            <a:r>
              <a:rPr lang="en-US" sz="900" b="0" dirty="0" err="1">
                <a:latin typeface="Arial"/>
                <a:cs typeface="Arial"/>
              </a:rPr>
              <a:t>valmistumisesi</a:t>
            </a:r>
            <a:r>
              <a:rPr lang="en-US" sz="900" b="0" dirty="0">
                <a:latin typeface="Arial"/>
                <a:cs typeface="Arial"/>
              </a:rPr>
              <a:t> </a:t>
            </a:r>
            <a:r>
              <a:rPr lang="en-US" sz="900" b="0" dirty="0" err="1">
                <a:latin typeface="Arial"/>
                <a:cs typeface="Arial"/>
              </a:rPr>
              <a:t>jälkeen</a:t>
            </a:r>
            <a:r>
              <a:rPr lang="en-US" sz="900" b="0" dirty="0">
                <a:latin typeface="Arial"/>
                <a:cs typeface="Arial"/>
              </a:rPr>
              <a:t>. </a:t>
            </a:r>
          </a:p>
          <a:p>
            <a:pPr marL="285750" indent="-285750">
              <a:lnSpc>
                <a:spcPct val="100000"/>
              </a:lnSpc>
              <a:buFont typeface="Arial,Sans-Serif"/>
              <a:buChar char="•"/>
            </a:pPr>
            <a:r>
              <a:rPr lang="en-US" sz="900" b="0" dirty="0" err="1">
                <a:latin typeface="Arial"/>
                <a:cs typeface="Arial"/>
              </a:rPr>
              <a:t>Suurimmassa</a:t>
            </a:r>
            <a:r>
              <a:rPr lang="en-US" sz="900" b="0" dirty="0">
                <a:latin typeface="Arial"/>
                <a:cs typeface="Arial"/>
              </a:rPr>
              <a:t> </a:t>
            </a:r>
            <a:r>
              <a:rPr lang="en-US" sz="900" b="0" dirty="0" err="1">
                <a:latin typeface="Arial"/>
                <a:cs typeface="Arial"/>
              </a:rPr>
              <a:t>osassa</a:t>
            </a:r>
            <a:r>
              <a:rPr lang="en-US" sz="900" b="0" dirty="0">
                <a:latin typeface="Arial"/>
                <a:cs typeface="Arial"/>
              </a:rPr>
              <a:t> </a:t>
            </a:r>
            <a:r>
              <a:rPr lang="en-US" sz="900" b="0" dirty="0" err="1">
                <a:latin typeface="Arial"/>
                <a:cs typeface="Arial"/>
              </a:rPr>
              <a:t>koulutusohjelmia</a:t>
            </a:r>
            <a:r>
              <a:rPr lang="en-US" sz="900" b="0" dirty="0">
                <a:latin typeface="Arial"/>
                <a:cs typeface="Arial"/>
              </a:rPr>
              <a:t> on </a:t>
            </a:r>
            <a:r>
              <a:rPr lang="en-US" sz="900" b="0" dirty="0" err="1">
                <a:latin typeface="Arial"/>
                <a:cs typeface="Arial"/>
              </a:rPr>
              <a:t>mahdollisuus</a:t>
            </a:r>
            <a:r>
              <a:rPr lang="en-US" sz="900" b="0" dirty="0">
                <a:latin typeface="Arial"/>
                <a:cs typeface="Arial"/>
              </a:rPr>
              <a:t> </a:t>
            </a:r>
            <a:r>
              <a:rPr lang="en-US" sz="900" b="0" dirty="0" err="1">
                <a:latin typeface="Arial"/>
                <a:cs typeface="Arial"/>
              </a:rPr>
              <a:t>sisällyttää</a:t>
            </a:r>
            <a:r>
              <a:rPr lang="en-US" sz="900" b="0" dirty="0">
                <a:latin typeface="Arial"/>
                <a:cs typeface="Arial"/>
              </a:rPr>
              <a:t> </a:t>
            </a:r>
            <a:r>
              <a:rPr lang="en-US" sz="900" b="0" dirty="0" err="1">
                <a:latin typeface="Arial"/>
                <a:cs typeface="Arial"/>
              </a:rPr>
              <a:t>harjoittelu</a:t>
            </a:r>
            <a:r>
              <a:rPr lang="en-US" sz="900" b="0" dirty="0">
                <a:latin typeface="Arial"/>
                <a:cs typeface="Arial"/>
              </a:rPr>
              <a:t> </a:t>
            </a:r>
            <a:r>
              <a:rPr lang="en-US" sz="900" b="0" dirty="0" err="1">
                <a:latin typeface="Arial"/>
                <a:cs typeface="Arial"/>
              </a:rPr>
              <a:t>osaksi</a:t>
            </a:r>
            <a:r>
              <a:rPr lang="en-US" sz="900" b="0" dirty="0">
                <a:latin typeface="Arial"/>
                <a:cs typeface="Arial"/>
              </a:rPr>
              <a:t> </a:t>
            </a:r>
            <a:r>
              <a:rPr lang="en-US" sz="900" b="0" dirty="0" err="1">
                <a:latin typeface="Arial"/>
                <a:cs typeface="Arial"/>
              </a:rPr>
              <a:t>tutkintoa</a:t>
            </a:r>
            <a:r>
              <a:rPr lang="en-US" sz="900" b="0" dirty="0">
                <a:latin typeface="Arial"/>
                <a:cs typeface="Arial"/>
              </a:rPr>
              <a:t>.</a:t>
            </a:r>
          </a:p>
          <a:p>
            <a:pPr marL="285750" indent="-285750">
              <a:lnSpc>
                <a:spcPct val="100000"/>
              </a:lnSpc>
              <a:buFont typeface="Arial,Sans-Serif"/>
              <a:buChar char="•"/>
            </a:pPr>
            <a:r>
              <a:rPr lang="en-US" sz="900" b="0" dirty="0">
                <a:latin typeface="Arial"/>
                <a:cs typeface="Arial"/>
              </a:rPr>
              <a:t>Aalto </a:t>
            </a:r>
            <a:r>
              <a:rPr lang="en-US" sz="900" b="0" dirty="0" err="1">
                <a:latin typeface="Arial"/>
                <a:cs typeface="Arial"/>
              </a:rPr>
              <a:t>tukee</a:t>
            </a:r>
            <a:r>
              <a:rPr lang="en-US" sz="900" b="0" dirty="0">
                <a:latin typeface="Arial"/>
                <a:cs typeface="Arial"/>
              </a:rPr>
              <a:t> </a:t>
            </a:r>
            <a:r>
              <a:rPr lang="en-US" sz="900" b="0" dirty="0" err="1">
                <a:latin typeface="Arial"/>
                <a:cs typeface="Arial"/>
              </a:rPr>
              <a:t>työharjoitteluja</a:t>
            </a:r>
            <a:r>
              <a:rPr lang="en-US" sz="900" b="0" dirty="0">
                <a:latin typeface="Arial"/>
                <a:cs typeface="Arial"/>
              </a:rPr>
              <a:t> </a:t>
            </a:r>
            <a:r>
              <a:rPr lang="en-US" sz="900" b="0" dirty="0" err="1">
                <a:latin typeface="Arial"/>
                <a:cs typeface="Arial"/>
              </a:rPr>
              <a:t>harjoittelutuilla</a:t>
            </a:r>
            <a:r>
              <a:rPr lang="en-US" sz="900" b="0" dirty="0">
                <a:latin typeface="Arial"/>
                <a:cs typeface="Arial"/>
              </a:rPr>
              <a:t> </a:t>
            </a:r>
            <a:r>
              <a:rPr lang="en-US" sz="900" b="0" dirty="0" err="1">
                <a:latin typeface="Arial"/>
                <a:cs typeface="Arial"/>
              </a:rPr>
              <a:t>sekä</a:t>
            </a:r>
            <a:r>
              <a:rPr lang="en-US" sz="900" b="0" dirty="0">
                <a:latin typeface="Arial"/>
                <a:cs typeface="Arial"/>
              </a:rPr>
              <a:t> </a:t>
            </a:r>
            <a:r>
              <a:rPr lang="en-US" sz="900" b="0" dirty="0" err="1">
                <a:latin typeface="Arial"/>
                <a:cs typeface="Arial"/>
              </a:rPr>
              <a:t>apurahoilla</a:t>
            </a:r>
            <a:r>
              <a:rPr lang="en-US" sz="900" b="0" dirty="0">
                <a:latin typeface="Arial"/>
                <a:cs typeface="Arial"/>
              </a:rPr>
              <a:t>.</a:t>
            </a:r>
          </a:p>
          <a:p>
            <a:pPr marL="285750" indent="-285750">
              <a:lnSpc>
                <a:spcPct val="100000"/>
              </a:lnSpc>
              <a:buFont typeface="Arial,Sans-Serif"/>
              <a:buChar char="•"/>
            </a:pPr>
            <a:endParaRPr lang="en-US" sz="900" b="0" dirty="0">
              <a:latin typeface="Arial"/>
              <a:cs typeface="Arial"/>
            </a:endParaRPr>
          </a:p>
          <a:p>
            <a:pPr marL="285750" lvl="1" indent="-285750">
              <a:lnSpc>
                <a:spcPct val="100000"/>
              </a:lnSpc>
              <a:spcBef>
                <a:spcPts val="400"/>
              </a:spcBef>
            </a:pPr>
            <a:r>
              <a:rPr lang="fi-FI" altLang="en-US" sz="1200" b="1" noProof="0" dirty="0">
                <a:latin typeface="Arial" charset="0"/>
                <a:ea typeface="Arial" charset="0"/>
                <a:cs typeface="Arial" charset="0"/>
              </a:rPr>
              <a:t>Aalto-yhteisö</a:t>
            </a:r>
          </a:p>
          <a:p>
            <a:pPr marL="285750" lvl="2" indent="-285750" algn="l" defTabSz="914400" rtl="0" eaLnBrk="1" latinLnBrk="0" hangingPunct="1">
              <a:lnSpc>
                <a:spcPct val="100000"/>
              </a:lnSpc>
              <a:spcBef>
                <a:spcPts val="400"/>
              </a:spcBef>
              <a:buFont typeface="Arial,Sans-Serif"/>
              <a:buChar char="•"/>
            </a:pPr>
            <a:r>
              <a:rPr lang="fi-FI" altLang="en-US" sz="900" b="0" kern="1200" dirty="0">
                <a:solidFill>
                  <a:schemeClr val="tx1"/>
                </a:solidFill>
                <a:latin typeface="Arial"/>
                <a:ea typeface="+mn-ea"/>
                <a:cs typeface="Arial"/>
              </a:rPr>
              <a:t>Opiskeluaikana saat kontaktit ja verkostot, jotka kantavat pitkään opintojen jo päätyttyä.</a:t>
            </a:r>
            <a:endParaRPr lang="en-US" sz="900" b="0" kern="1200" dirty="0">
              <a:solidFill>
                <a:schemeClr val="tx1"/>
              </a:solidFill>
              <a:latin typeface="Arial"/>
              <a:ea typeface="+mn-ea"/>
              <a:cs typeface="Arial"/>
            </a:endParaRPr>
          </a:p>
          <a:p>
            <a:endParaRPr lang="fi-FI"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altLang="en-US" sz="900" b="1" kern="1200" noProof="0" dirty="0" err="1">
                <a:solidFill>
                  <a:schemeClr val="tx1"/>
                </a:solidFill>
                <a:latin typeface="+mn-lt"/>
                <a:ea typeface="+mn-ea"/>
                <a:cs typeface="+mn-cs"/>
              </a:rPr>
              <a:t>Start</a:t>
            </a:r>
            <a:r>
              <a:rPr lang="fi-FI" altLang="en-US" sz="900" b="1" kern="1200" noProof="0" dirty="0">
                <a:solidFill>
                  <a:schemeClr val="tx1"/>
                </a:solidFill>
                <a:latin typeface="+mn-lt"/>
                <a:ea typeface="+mn-ea"/>
                <a:cs typeface="+mn-cs"/>
              </a:rPr>
              <a:t> </a:t>
            </a:r>
            <a:r>
              <a:rPr lang="fi-FI" altLang="en-US" sz="900" b="1" kern="1200" noProof="0" dirty="0" err="1">
                <a:solidFill>
                  <a:schemeClr val="tx1"/>
                </a:solidFill>
                <a:latin typeface="+mn-lt"/>
                <a:ea typeface="+mn-ea"/>
                <a:cs typeface="+mn-cs"/>
              </a:rPr>
              <a:t>up</a:t>
            </a:r>
            <a:r>
              <a:rPr lang="fi-FI" altLang="en-US" sz="900" b="1" kern="1200" noProof="0" dirty="0">
                <a:solidFill>
                  <a:schemeClr val="tx1"/>
                </a:solidFill>
                <a:latin typeface="+mn-lt"/>
                <a:ea typeface="+mn-ea"/>
                <a:cs typeface="+mn-cs"/>
              </a:rPr>
              <a:t> -kulttuuri</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en-US" sz="900" dirty="0"/>
              <a:t>Pääset mukaan aitoon, opiskelijavetoiseen </a:t>
            </a:r>
            <a:r>
              <a:rPr lang="fi-FI" altLang="en-US" sz="900" dirty="0" err="1"/>
              <a:t>start</a:t>
            </a:r>
            <a:r>
              <a:rPr lang="fi-FI" altLang="en-US" sz="900" dirty="0"/>
              <a:t> </a:t>
            </a:r>
            <a:r>
              <a:rPr lang="fi-FI" altLang="en-US" sz="900" dirty="0" err="1"/>
              <a:t>up</a:t>
            </a:r>
            <a:r>
              <a:rPr lang="fi-FI" altLang="en-US" sz="900" dirty="0"/>
              <a:t> -toimintaan. </a:t>
            </a:r>
            <a:r>
              <a:rPr lang="fi-FI" altLang="en-US" sz="900" noProof="0" dirty="0">
                <a:latin typeface="Arial"/>
                <a:ea typeface="Arial" charset="0"/>
                <a:cs typeface="Arial"/>
              </a:rPr>
              <a:t>Aalto-yliopistossa syntyy 70-100 uutta yritystä vuosittain.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altLang="en-US" sz="900" kern="1200" noProof="0" dirty="0">
                <a:solidFill>
                  <a:schemeClr val="tx1"/>
                </a:solidFill>
                <a:latin typeface="+mn-lt"/>
                <a:ea typeface="+mn-ea"/>
                <a:cs typeface="+mn-cs"/>
              </a:rPr>
              <a:t>Aallosta ovat lähtöisin mm. Startup Sauna, Aalto Entrepreneur </a:t>
            </a:r>
            <a:r>
              <a:rPr lang="fi-FI" altLang="en-US" sz="900" kern="1200" noProof="0" dirty="0" err="1">
                <a:solidFill>
                  <a:schemeClr val="tx1"/>
                </a:solidFill>
                <a:latin typeface="+mn-lt"/>
                <a:ea typeface="+mn-ea"/>
                <a:cs typeface="+mn-cs"/>
              </a:rPr>
              <a:t>Society</a:t>
            </a:r>
            <a:r>
              <a:rPr lang="fi-FI" altLang="en-US" sz="900" kern="1200" noProof="0" dirty="0">
                <a:solidFill>
                  <a:schemeClr val="tx1"/>
                </a:solidFill>
                <a:latin typeface="+mn-lt"/>
                <a:ea typeface="+mn-ea"/>
                <a:cs typeface="+mn-cs"/>
              </a:rPr>
              <a:t> (</a:t>
            </a:r>
            <a:r>
              <a:rPr lang="fi-FI" altLang="en-US" sz="900" kern="1200" noProof="0" dirty="0" err="1">
                <a:solidFill>
                  <a:schemeClr val="tx1"/>
                </a:solidFill>
                <a:latin typeface="+mn-lt"/>
                <a:ea typeface="+mn-ea"/>
                <a:cs typeface="+mn-cs"/>
              </a:rPr>
              <a:t>AaltoES</a:t>
            </a:r>
            <a:r>
              <a:rPr lang="fi-FI" altLang="en-US" sz="900" kern="1200" noProof="0" dirty="0">
                <a:solidFill>
                  <a:schemeClr val="tx1"/>
                </a:solidFill>
                <a:latin typeface="+mn-lt"/>
                <a:ea typeface="+mn-ea"/>
                <a:cs typeface="+mn-cs"/>
              </a:rPr>
              <a:t>), sekä kansainvälistä huomiota herättäneet </a:t>
            </a:r>
            <a:r>
              <a:rPr lang="fi-FI" altLang="en-US" sz="900" kern="1200" noProof="0" dirty="0" err="1">
                <a:solidFill>
                  <a:schemeClr val="tx1"/>
                </a:solidFill>
                <a:latin typeface="+mn-lt"/>
                <a:ea typeface="+mn-ea"/>
                <a:cs typeface="+mn-cs"/>
              </a:rPr>
              <a:t>Slush</a:t>
            </a:r>
            <a:r>
              <a:rPr lang="fi-FI" altLang="en-US" sz="900" kern="1200" noProof="0" dirty="0">
                <a:solidFill>
                  <a:schemeClr val="tx1"/>
                </a:solidFill>
                <a:latin typeface="+mn-lt"/>
                <a:ea typeface="+mn-ea"/>
                <a:cs typeface="+mn-cs"/>
              </a:rPr>
              <a:t> ja Summer of </a:t>
            </a:r>
            <a:r>
              <a:rPr lang="fi-FI" altLang="en-US" sz="900" kern="1200" noProof="0" dirty="0" err="1">
                <a:solidFill>
                  <a:schemeClr val="tx1"/>
                </a:solidFill>
                <a:latin typeface="+mn-lt"/>
                <a:ea typeface="+mn-ea"/>
                <a:cs typeface="+mn-cs"/>
              </a:rPr>
              <a:t>Startups</a:t>
            </a:r>
            <a:r>
              <a:rPr lang="fi-FI" altLang="en-US" sz="900" kern="1200" noProof="0" dirty="0">
                <a:solidFill>
                  <a:schemeClr val="tx1"/>
                </a:solidFill>
                <a:latin typeface="+mn-lt"/>
                <a:ea typeface="+mn-ea"/>
                <a:cs typeface="+mn-cs"/>
              </a:rPr>
              <a:t>. </a:t>
            </a:r>
            <a:endParaRPr lang="en-US" sz="900" dirty="0"/>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altLang="en-US" sz="900" kern="1200" noProof="0" dirty="0">
              <a:solidFill>
                <a:schemeClr val="tx1"/>
              </a:solidFill>
              <a:latin typeface="+mn-lt"/>
              <a:ea typeface="+mn-ea"/>
              <a:cs typeface="+mn-cs"/>
            </a:endParaRPr>
          </a:p>
          <a:p>
            <a:pPr marL="0" lvl="1" indent="0">
              <a:lnSpc>
                <a:spcPct val="100000"/>
              </a:lnSpc>
              <a:spcBef>
                <a:spcPts val="400"/>
              </a:spcBef>
              <a:buFont typeface="Arial" panose="020B0604020202020204" pitchFamily="34" charset="0"/>
              <a:buNone/>
            </a:pPr>
            <a:r>
              <a:rPr lang="fi-FI" sz="1200" b="1" dirty="0"/>
              <a:t>Rekrytointitapahtumat ja urapalvelut</a:t>
            </a:r>
          </a:p>
          <a:p>
            <a:pPr marL="171450" lvl="1" indent="-171450">
              <a:lnSpc>
                <a:spcPct val="100000"/>
              </a:lnSpc>
              <a:spcBef>
                <a:spcPts val="400"/>
              </a:spcBef>
              <a:buFont typeface="Arial" panose="020B0604020202020204" pitchFamily="34" charset="0"/>
              <a:buChar char="•"/>
            </a:pPr>
            <a:r>
              <a:rPr lang="fi-FI" sz="1100" dirty="0"/>
              <a:t>Aalto </a:t>
            </a:r>
            <a:r>
              <a:rPr lang="fi-FI" sz="1100" dirty="0" err="1"/>
              <a:t>Talent</a:t>
            </a:r>
            <a:r>
              <a:rPr lang="fi-FI" sz="1100" dirty="0"/>
              <a:t> Expo ja Summer Job Day tuovat vuosittain yhteen työnantajat ja opiskelijat</a:t>
            </a:r>
          </a:p>
          <a:p>
            <a:pPr marL="171450" lvl="1" indent="-171450">
              <a:lnSpc>
                <a:spcPct val="100000"/>
              </a:lnSpc>
              <a:spcBef>
                <a:spcPts val="400"/>
              </a:spcBef>
              <a:buFont typeface="Arial" panose="020B0604020202020204" pitchFamily="34" charset="0"/>
              <a:buChar char="•"/>
            </a:pPr>
            <a:r>
              <a:rPr lang="fi-FI" altLang="en-US" sz="1100" kern="1200" noProof="0" dirty="0">
                <a:solidFill>
                  <a:schemeClr val="tx1"/>
                </a:solidFill>
                <a:latin typeface="+mn-lt"/>
                <a:ea typeface="+mn-ea"/>
                <a:cs typeface="+mn-cs"/>
              </a:rPr>
              <a:t>Aalto-yliopiston ura- ja rekrytointipalvelut </a:t>
            </a:r>
            <a:r>
              <a:rPr lang="en-gb" sz="1100" b="0" i="0" u="none" kern="1200" baseline="0" dirty="0">
                <a:solidFill>
                  <a:schemeClr val="tx1"/>
                </a:solidFill>
                <a:latin typeface="+mn-lt"/>
                <a:ea typeface="+mn-ea"/>
                <a:cs typeface="+mn-cs"/>
              </a:rPr>
              <a:t>(Career Design Lab) </a:t>
            </a:r>
            <a:r>
              <a:rPr lang="fi-FI" sz="1100" b="0" i="0" u="none" kern="1200" baseline="0" noProof="0" dirty="0">
                <a:solidFill>
                  <a:schemeClr val="tx1"/>
                </a:solidFill>
                <a:latin typeface="+mn-lt"/>
                <a:ea typeface="+mn-ea"/>
                <a:cs typeface="+mn-cs"/>
              </a:rPr>
              <a:t>auttaa</a:t>
            </a:r>
            <a:r>
              <a:rPr lang="fi-FI" altLang="en-US" sz="1100" kern="1200" noProof="0" dirty="0">
                <a:solidFill>
                  <a:schemeClr val="tx1"/>
                </a:solidFill>
                <a:latin typeface="+mn-lt"/>
                <a:ea typeface="+mn-ea"/>
                <a:cs typeface="+mn-cs"/>
              </a:rPr>
              <a:t> opiskelijoita työelämätaitojen kartuttamisessa, tarjoaa kanavia työnhakuun ja järjestää rekrytointimessuja. </a:t>
            </a:r>
            <a:endParaRPr lang="en-gb" altLang="en-US" sz="1100" b="0" i="0" u="none" kern="1200" baseline="0" noProof="0" dirty="0">
              <a:solidFill>
                <a:schemeClr val="tx1"/>
              </a:solidFill>
              <a:latin typeface="+mn-lt"/>
              <a:ea typeface="+mn-ea"/>
              <a:cs typeface="+mn-cs"/>
            </a:endParaRPr>
          </a:p>
          <a:p>
            <a:pPr marL="171450" lvl="1" indent="-171450">
              <a:lnSpc>
                <a:spcPct val="100000"/>
              </a:lnSpc>
              <a:spcBef>
                <a:spcPts val="400"/>
              </a:spcBef>
              <a:buFont typeface="Arial" panose="020B0604020202020204" pitchFamily="34" charset="0"/>
              <a:buChar char="•"/>
            </a:pPr>
            <a:r>
              <a:rPr lang="fi-FI" sz="1100" dirty="0" err="1"/>
              <a:t>Career</a:t>
            </a:r>
            <a:r>
              <a:rPr lang="fi-FI" sz="1100" dirty="0"/>
              <a:t> Design </a:t>
            </a:r>
            <a:r>
              <a:rPr lang="fi-FI" sz="1100" dirty="0" err="1"/>
              <a:t>Lab</a:t>
            </a:r>
            <a:r>
              <a:rPr lang="fi-FI" sz="1100" dirty="0"/>
              <a:t> tarjoaa palveluita ja työkaluja uratarpeisiisi sekä opintojen aikana että valmistuttuasi.</a:t>
            </a:r>
            <a:endParaRPr lang="fi-FI" dirty="0"/>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24</a:t>
            </a:fld>
            <a:endParaRPr lang="fi-FI"/>
          </a:p>
        </p:txBody>
      </p:sp>
    </p:spTree>
    <p:extLst>
      <p:ext uri="{BB962C8B-B14F-4D97-AF65-F5344CB8AC3E}">
        <p14:creationId xmlns:p14="http://schemas.microsoft.com/office/powerpoint/2010/main" val="122961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Viisi vuotta sitten maisterin tutkinnon Aalto-yliopistossa suorittaneista alumneista 91 prosenttia oli työuransa näkökulmasta tyytyväisiä tutkintoonsa. </a:t>
            </a:r>
          </a:p>
          <a:p>
            <a:pPr marL="171450" indent="-171450">
              <a:buFont typeface="Arial" panose="020B0604020202020204" pitchFamily="34" charset="0"/>
              <a:buChar char="•"/>
            </a:pPr>
            <a:r>
              <a:rPr lang="fi-FI" dirty="0"/>
              <a:t>Vastanneista 84 prosenttia pystyy hyödyntämään oppimiaan tietoja ja taitoja hyvin nykyisessä työssään ja 92 prosenttia suosittelisi koulutustaan muille. </a:t>
            </a:r>
          </a:p>
          <a:p>
            <a:pPr marL="171450" indent="-171450">
              <a:buFont typeface="Arial" panose="020B0604020202020204" pitchFamily="34" charset="0"/>
              <a:buChar char="•"/>
            </a:pPr>
            <a:r>
              <a:rPr lang="fi-FI" dirty="0"/>
              <a:t>92 prosenttia Aalto-yliopistosta valmistuneista maistereista oli samaa mieltä väittämän ”työnantajat arvostavat tutkintoa” kanssa. </a:t>
            </a:r>
          </a:p>
          <a:p>
            <a:pPr marL="171450" indent="-171450">
              <a:buFont typeface="Arial" panose="020B0604020202020204" pitchFamily="34" charset="0"/>
              <a:buChar char="•"/>
            </a:pPr>
            <a:r>
              <a:rPr lang="fi-FI" sz="1200" dirty="0"/>
              <a:t>Työllistyminen kaikilta aloilta on 95–99 %.</a:t>
            </a:r>
            <a:r>
              <a:rPr lang="fi-FI" dirty="0"/>
              <a:t>*</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*Vuonna 2018 valmistuneille maistereille toteutettu uraseurantakysely (2023) (https://www.aalto.fi/fi/yhteistyo/aalto-yliopistosta-valmistuneet-tyoelamassa)</a:t>
            </a: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25</a:t>
            </a:fld>
            <a:endParaRPr lang="fi-FI"/>
          </a:p>
        </p:txBody>
      </p:sp>
    </p:spTree>
    <p:extLst>
      <p:ext uri="{BB962C8B-B14F-4D97-AF65-F5344CB8AC3E}">
        <p14:creationId xmlns:p14="http://schemas.microsoft.com/office/powerpoint/2010/main" val="281538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Arial" charset="0"/>
                <a:ea typeface="Arial" charset="0"/>
                <a:cs typeface="Arial" charset="0"/>
              </a:rPr>
              <a:t>Eri kouluilla ja pääaineilla omat opiskelijayhdistykset tai killat, jotka ajavat opiskelijoiden asiaa ja tarjoavat monipuolista harrastustoimintaa.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t>Taide,</a:t>
            </a:r>
            <a:r>
              <a:rPr lang="fi-FI" sz="1200" b="0" baseline="0" dirty="0"/>
              <a:t> talous ja tekniikka: </a:t>
            </a:r>
            <a:r>
              <a:rPr lang="fi-FI" sz="1200" b="0" baseline="0" dirty="0">
                <a:solidFill>
                  <a:srgbClr val="FF0000"/>
                </a:solidFill>
              </a:rPr>
              <a:t>Tämä on ainutlaatuinen yhdistelmä eri aloja Suomen yliopistomaailmassa ja samalla yhdellä kampuksella.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Arial"/>
                <a:ea typeface="Arial" charset="0"/>
                <a:cs typeface="Arial"/>
              </a:rPr>
              <a:t>Aallosta valmistuneet ovat alasta riippumatta arvostettuja työmarkkinoilla ja onnistuvat löytämään koulutustaan vastaavaa työtä.</a:t>
            </a:r>
          </a:p>
        </p:txBody>
      </p:sp>
      <p:sp>
        <p:nvSpPr>
          <p:cNvPr id="4" name="Slide Number Placeholder 3"/>
          <p:cNvSpPr>
            <a:spLocks noGrp="1"/>
          </p:cNvSpPr>
          <p:nvPr>
            <p:ph type="sldNum" sz="quarter" idx="5"/>
          </p:nvPr>
        </p:nvSpPr>
        <p:spPr/>
        <p:txBody>
          <a:bodyPr/>
          <a:lstStyle/>
          <a:p>
            <a:fld id="{CB868C32-EF99-4F91-9ACD-FA27EAEF0DAD}" type="slidenum">
              <a:rPr lang="fi-FI" smtClean="0"/>
              <a:pPr/>
              <a:t>4</a:t>
            </a:fld>
            <a:endParaRPr lang="fi-FI"/>
          </a:p>
        </p:txBody>
      </p:sp>
    </p:spTree>
    <p:extLst>
      <p:ext uri="{BB962C8B-B14F-4D97-AF65-F5344CB8AC3E}">
        <p14:creationId xmlns:p14="http://schemas.microsoft.com/office/powerpoint/2010/main" val="1068162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Käyttämällä aalto.fi-sivujen hakutoimintoa ja hakusanoja ’</a:t>
            </a:r>
            <a:r>
              <a:rPr lang="fi-FI" b="0" dirty="0"/>
              <a:t>Aalto-yliopistosta valmistuneet työelämässä' löydät sivun </a:t>
            </a:r>
            <a:r>
              <a:rPr lang="fi-FI" dirty="0"/>
              <a:t>helposti.</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Lisätietoa työllistymisestä kouluittain (linkit löytyvät yllä mainitulta verkkosivulta): </a:t>
            </a:r>
          </a:p>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-https://www.aalto.fi/fi/kauppakorkeakoulu/kauppakorkeakoulusta-valmistuneet-tyoelamassa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cs typeface="Calibri"/>
              </a:rPr>
              <a:t>-https://www.aalto.fi/fi/taiteiden-ja-suunnittelun-korkeakoulu/taiteiden-ja-suunnittelun-korkeakoulusta-valmistuneet-tyoelamassa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-https://www.aalto.fi/fi/perustieteiden-korkeakoulu/perustieteiden-korkeakoulusta-valmistuneet-tyoelamassa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fi-FI" b="0" dirty="0"/>
              <a:t>-https://www.aalto.fi/fi/kemian-tekniikan-korkeakoulu/kemian-tekniikan-korkeakoulusta-valmistuneet-tyoelamassa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-https://www.aalto.fi/fi/sahkotekniikan-korkeakoulu/sahkotekniikan-korkeakoulusta-valmistuneet-tyoelamassa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t>-https://www.aalto.fi/fi/insinooritieteiden-korkeakoulu/insinooritieteiden-korkeakoulusta-valmistuneet-tyoelamassa</a:t>
            </a: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26</a:t>
            </a:fld>
            <a:endParaRPr lang="fi-FI"/>
          </a:p>
        </p:txBody>
      </p:sp>
    </p:spTree>
    <p:extLst>
      <p:ext uri="{BB962C8B-B14F-4D97-AF65-F5344CB8AC3E}">
        <p14:creationId xmlns:p14="http://schemas.microsoft.com/office/powerpoint/2010/main" val="331740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sz="900" b="1" dirty="0"/>
              <a:t>Kandidaattiopinnot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b="0" dirty="0"/>
              <a:t>Kandidaatin tutkintoon sisältyy sivuaine: opiskelija voi hakea itseään kiinnostavaan sivuainekokonaisuuteen Aallon sisältä tai muista yliopistoista. Tutkintoon sisältyy myös vapaasti valittavia opintoja.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Kandidaatin ja maisterin opinnot yhteensä 300 op (5 vuotta)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b="0" dirty="0"/>
              <a:t>1 opintopiste vastaa n. 27 tunnin työpanosta.</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900" b="1"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900" b="1" dirty="0"/>
              <a:t>Maisteriopinnot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Kandidaattiopinnot Aallossa suoritettuaan opiskelijalla on oikeus jatkaa opiskelua ennalta määritellyssä maisteriohjelmassa/ohjelmissa.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Maisteriohjelmiin on myös erillinen opiskelijavalinta, jossa hakija pyrkii kandidaattitason tutkinnon perusteella haluamaansa maisteritason hakukohteeseen.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Maisteriohjelmiin voivat hakea kandidaatin tutkinnon ammattikorkeakoulussa tai yliopistossa suorittaneet.</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Kandidaatin tutkinnon jälkeen myös Aallon opiskelijoilla on mahdollisuus hakea eri maisteriohjelmiin.</a:t>
            </a:r>
          </a:p>
          <a:p>
            <a:pPr marL="6286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900" dirty="0"/>
              <a:t>Arviointikriteerit: ohjelmasta riippuen esim. aiempi opintomenestys, motivaatiokirje, portfolio, haastattelut. Ei valintakokeita. </a:t>
            </a:r>
          </a:p>
          <a:p>
            <a:endParaRPr lang="fi-FI" dirty="0"/>
          </a:p>
          <a:p>
            <a:pPr marL="0" indent="0">
              <a:buFont typeface="Arial" panose="020B0604020202020204" pitchFamily="34" charset="0"/>
              <a:buNone/>
            </a:pPr>
            <a:r>
              <a:rPr lang="fi-FI" sz="1400" b="1" dirty="0">
                <a:latin typeface="Arial" charset="0"/>
                <a:ea typeface="Arial" charset="0"/>
                <a:cs typeface="Arial" charset="0"/>
              </a:rPr>
              <a:t>Tohtoriopinnot</a:t>
            </a:r>
          </a:p>
          <a:p>
            <a:pPr marL="285750" indent="-285750">
              <a:buFont typeface="Arial" panose="020B0604020202020204" pitchFamily="34" charset="0"/>
              <a:buChar char="•"/>
            </a:pPr>
            <a:r>
              <a:rPr lang="fi-FI" sz="1400" dirty="0">
                <a:latin typeface="Arial" charset="0"/>
                <a:ea typeface="Arial" charset="0"/>
                <a:cs typeface="Arial" charset="0"/>
              </a:rPr>
              <a:t>Aalto-yliopiston kuuden korkeakoulun tohtoriohjelmat</a:t>
            </a:r>
          </a:p>
          <a:p>
            <a:pPr marL="285750" lvl="1" indent="-285750">
              <a:buFont typeface="Arial" panose="020B0604020202020204" pitchFamily="34" charset="0"/>
              <a:buChar char="•"/>
            </a:pPr>
            <a:r>
              <a:rPr lang="fi-FI" sz="1400" dirty="0">
                <a:latin typeface="Arial" charset="0"/>
                <a:ea typeface="Arial" charset="0"/>
                <a:cs typeface="Arial" charset="0"/>
              </a:rPr>
              <a:t>Päätoimiset tohtoriopinnot (4 vuotta), sivutoimiset tohtoriopinnot (4-8 vuotta)</a:t>
            </a:r>
          </a:p>
        </p:txBody>
      </p:sp>
      <p:sp>
        <p:nvSpPr>
          <p:cNvPr id="4" name="Slide Number Placeholder 3"/>
          <p:cNvSpPr>
            <a:spLocks noGrp="1"/>
          </p:cNvSpPr>
          <p:nvPr>
            <p:ph type="sldNum" sz="quarter" idx="5"/>
          </p:nvPr>
        </p:nvSpPr>
        <p:spPr/>
        <p:txBody>
          <a:bodyPr/>
          <a:lstStyle/>
          <a:p>
            <a:fld id="{CB868C32-EF99-4F91-9ACD-FA27EAEF0DAD}" type="slidenum">
              <a:rPr lang="fi-FI" smtClean="0"/>
              <a:pPr/>
              <a:t>28</a:t>
            </a:fld>
            <a:endParaRPr lang="fi-FI"/>
          </a:p>
        </p:txBody>
      </p:sp>
    </p:spTree>
    <p:extLst>
      <p:ext uri="{BB962C8B-B14F-4D97-AF65-F5344CB8AC3E}">
        <p14:creationId xmlns:p14="http://schemas.microsoft.com/office/powerpoint/2010/main" val="3688412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Lisäksi: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Haku Aalto-yliopiston maisterikoulutuksiin </a:t>
            </a:r>
            <a:br>
              <a:rPr lang="fi-FI" sz="1200" dirty="0"/>
            </a:br>
            <a:r>
              <a:rPr lang="fi-FI" sz="1200" dirty="0"/>
              <a:t>28.11.–27.12.2024</a:t>
            </a:r>
          </a:p>
          <a:p>
            <a:endParaRPr lang="fi-FI" dirty="0"/>
          </a:p>
          <a:p>
            <a:r>
              <a:rPr lang="fi-FI" b="1" dirty="0"/>
              <a:t>Syksyn yhteishaku</a:t>
            </a:r>
          </a:p>
          <a:p>
            <a:r>
              <a:rPr lang="fi-FI" dirty="0">
                <a:solidFill>
                  <a:srgbClr val="000000"/>
                </a:solidFill>
                <a:effectLst/>
              </a:rPr>
              <a:t>1.9.–11.9.2025 </a:t>
            </a:r>
            <a:endParaRPr lang="fi-FI" dirty="0"/>
          </a:p>
          <a:p>
            <a:r>
              <a:rPr lang="fi-FI" i="1" dirty="0"/>
              <a:t>Voit hakea syksyn yhteishaussa vain Aalto-yliopiston avoimessa yliopistossa suoritettujen tekniikan alan väyläopintojen perusteella.</a:t>
            </a:r>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29</a:t>
            </a:fld>
            <a:endParaRPr lang="fi-FI"/>
          </a:p>
        </p:txBody>
      </p:sp>
    </p:spTree>
    <p:extLst>
      <p:ext uri="{BB962C8B-B14F-4D97-AF65-F5344CB8AC3E}">
        <p14:creationId xmlns:p14="http://schemas.microsoft.com/office/powerpoint/2010/main" val="232676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noProof="0" dirty="0">
                <a:solidFill>
                  <a:srgbClr val="FFFF00"/>
                </a:solidFill>
                <a:latin typeface="Arial" charset="0"/>
                <a:ea typeface="Arial" charset="0"/>
                <a:cs typeface="Arial" charset="0"/>
              </a:rPr>
              <a:t>Kauppatieteet</a:t>
            </a:r>
          </a:p>
          <a:p>
            <a:pPr marL="171450" indent="-171450">
              <a:buFont typeface="Arial" panose="020B0604020202020204" pitchFamily="34" charset="0"/>
              <a:buChar char="•"/>
            </a:pPr>
            <a:r>
              <a:rPr lang="fi-FI" sz="1200" b="0" i="0" baseline="0" noProof="0" dirty="0">
                <a:solidFill>
                  <a:srgbClr val="FF0000"/>
                </a:solidFill>
                <a:latin typeface="Arial" charset="0"/>
                <a:ea typeface="Arial" charset="0"/>
                <a:cs typeface="Arial" charset="0"/>
              </a:rPr>
              <a:t>Todistusvalinnassa kynnysehtona on, että joko pitkän tai lyhyen matematiikan ylioppilaskoe on suoritettu hyväksyttävästi. </a:t>
            </a:r>
            <a:r>
              <a:rPr lang="fi-FI" sz="1200" b="0" i="0" noProof="0" dirty="0">
                <a:solidFill>
                  <a:srgbClr val="FF0000"/>
                </a:solidFill>
                <a:latin typeface="Arial" charset="0"/>
                <a:ea typeface="Arial" charset="0"/>
                <a:cs typeface="Arial" charset="0"/>
              </a:rPr>
              <a:t>P</a:t>
            </a:r>
            <a:r>
              <a:rPr lang="fi-FI" sz="1200" b="0" i="0" baseline="0" noProof="0" dirty="0">
                <a:solidFill>
                  <a:srgbClr val="FF0000"/>
                </a:solidFill>
                <a:latin typeface="Arial" charset="0"/>
                <a:ea typeface="Arial" charset="0"/>
                <a:cs typeface="Arial" charset="0"/>
              </a:rPr>
              <a:t>itkästä matematiikasta voi olla hyötyä, mutta se ei ole välttämätön. </a:t>
            </a:r>
          </a:p>
          <a:p>
            <a:pPr marL="171450" indent="-171450">
              <a:buFont typeface="Arial" panose="020B0604020202020204" pitchFamily="34" charset="0"/>
              <a:buChar char="•"/>
            </a:pPr>
            <a:r>
              <a:rPr lang="fi-FI" dirty="0"/>
              <a:t>Hakija voi saada pisteitä viidestä aineesta:</a:t>
            </a:r>
            <a:r>
              <a:rPr lang="fi-FI" baseline="0" dirty="0"/>
              <a:t> ä</a:t>
            </a:r>
            <a:r>
              <a:rPr lang="fi-FI" dirty="0"/>
              <a:t>idinkieli,</a:t>
            </a:r>
            <a:r>
              <a:rPr lang="fi-FI" baseline="0" dirty="0"/>
              <a:t> m</a:t>
            </a:r>
            <a:r>
              <a:rPr lang="fi-FI" dirty="0"/>
              <a:t>atematiikka (pitkä tai lyhyt,</a:t>
            </a:r>
            <a:r>
              <a:rPr lang="fi-FI" baseline="0" dirty="0"/>
              <a:t> </a:t>
            </a:r>
            <a:r>
              <a:rPr lang="fi-FI" sz="1200" b="0" i="0" noProof="0" dirty="0">
                <a:solidFill>
                  <a:srgbClr val="FF0000"/>
                </a:solidFill>
                <a:latin typeface="Arial" charset="0"/>
                <a:ea typeface="Arial" charset="0"/>
                <a:cs typeface="Arial" charset="0"/>
              </a:rPr>
              <a:t>pitkänä kirjoitetusta matematiikasta saa enemmän pisteitä kuin lyhyenä kirjoitetusta</a:t>
            </a:r>
            <a:r>
              <a:rPr lang="fi-FI" dirty="0"/>
              <a:t>),</a:t>
            </a:r>
            <a:r>
              <a:rPr lang="fi-FI" baseline="0" dirty="0"/>
              <a:t> h</a:t>
            </a:r>
            <a:r>
              <a:rPr lang="fi-FI" dirty="0"/>
              <a:t>akijalle parhaat pisteet tuottava kieli sekä</a:t>
            </a:r>
            <a:r>
              <a:rPr lang="fi-FI" baseline="0" dirty="0"/>
              <a:t> k</a:t>
            </a:r>
            <a:r>
              <a:rPr lang="fi-FI" dirty="0"/>
              <a:t>aksi hakijalle parhaat pisteet tuottavaa muuta ainetta. (</a:t>
            </a:r>
            <a:r>
              <a:rPr lang="fi-FI" dirty="0" err="1"/>
              <a:t>Huom</a:t>
            </a:r>
            <a:r>
              <a:rPr lang="fi-FI" dirty="0"/>
              <a:t>: uusi todistusvalinnan pisteytys vuodesta 2026 alkaen, lisätietoa: yliopistovalinnat.fi)</a:t>
            </a:r>
          </a:p>
          <a:p>
            <a:pPr marL="171450" indent="-171450">
              <a:buFont typeface="Arial" panose="020B0604020202020204" pitchFamily="34" charset="0"/>
              <a:buChar char="•"/>
            </a:pPr>
            <a:endParaRPr lang="fi-FI" sz="1200" b="1" i="0" noProof="0" dirty="0">
              <a:latin typeface="Arial" charset="0"/>
              <a:ea typeface="Arial" charset="0"/>
              <a:cs typeface="Arial" charset="0"/>
            </a:endParaRPr>
          </a:p>
          <a:p>
            <a:r>
              <a:rPr lang="fi-FI" sz="1200" b="1" i="0" noProof="0" dirty="0">
                <a:latin typeface="Arial" charset="0"/>
                <a:ea typeface="Arial" charset="0"/>
                <a:cs typeface="Arial" charset="0"/>
              </a:rPr>
              <a:t>Tekniikan</a:t>
            </a:r>
            <a:r>
              <a:rPr lang="fi-FI" sz="1200" b="1" i="0" baseline="0" noProof="0" dirty="0">
                <a:latin typeface="Arial" charset="0"/>
                <a:ea typeface="Arial" charset="0"/>
                <a:cs typeface="Arial" charset="0"/>
              </a:rPr>
              <a:t> ala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baseline="0" noProof="0" dirty="0">
                <a:latin typeface="Arial" charset="0"/>
                <a:ea typeface="Arial" charset="0"/>
                <a:cs typeface="Arial" charset="0"/>
              </a:rPr>
              <a:t>DI-</a:t>
            </a:r>
            <a:r>
              <a:rPr lang="en-US" sz="1200" b="1" i="0" baseline="0" noProof="0" dirty="0" err="1">
                <a:latin typeface="Arial" charset="0"/>
                <a:ea typeface="Arial" charset="0"/>
                <a:cs typeface="Arial" charset="0"/>
              </a:rPr>
              <a:t>hakukohteet</a:t>
            </a:r>
            <a:r>
              <a:rPr lang="en-US" sz="1200" b="1"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Todistusvalinnassa</a:t>
            </a:r>
            <a:r>
              <a:rPr lang="en-US" sz="1200" b="0" i="0" baseline="0" noProof="0" dirty="0">
                <a:latin typeface="Arial" charset="0"/>
                <a:ea typeface="Arial" charset="0"/>
                <a:cs typeface="Arial" charset="0"/>
              </a:rPr>
              <a:t> p</a:t>
            </a:r>
            <a:r>
              <a:rPr lang="fi-FI" dirty="0" err="1"/>
              <a:t>isteitä</a:t>
            </a:r>
            <a:r>
              <a:rPr lang="fi-FI" dirty="0"/>
              <a:t> voi saada kolmesta aineesta:</a:t>
            </a:r>
            <a:r>
              <a:rPr lang="fi-FI" baseline="0" dirty="0"/>
              <a:t> </a:t>
            </a:r>
            <a:r>
              <a:rPr lang="fi-FI" dirty="0"/>
              <a:t>äidinkieli,</a:t>
            </a:r>
            <a:r>
              <a:rPr lang="fi-FI" baseline="0" dirty="0"/>
              <a:t> </a:t>
            </a:r>
            <a:r>
              <a:rPr lang="fi-FI" dirty="0"/>
              <a:t>pitkä matematiikka</a:t>
            </a:r>
            <a:r>
              <a:rPr lang="fi-FI" baseline="0" dirty="0"/>
              <a:t> ja joko fysiikka TAI kemia riippuen siitä, kummasta aineesta saa paremmat pisteet</a:t>
            </a:r>
            <a:r>
              <a:rPr lang="fi-FI" dirty="0"/>
              <a:t>. </a:t>
            </a:r>
            <a:r>
              <a:rPr lang="fi-FI" sz="900" b="0" i="0" baseline="0" noProof="0" dirty="0">
                <a:solidFill>
                  <a:srgbClr val="FF0000"/>
                </a:solidFill>
                <a:latin typeface="Arial" charset="0"/>
                <a:ea typeface="Arial" charset="0"/>
                <a:cs typeface="Arial" charset="0"/>
              </a:rPr>
              <a:t>Todistusvalinnassa kynnysehtona on, että pitkän matematiikan ylioppilaskoe on suoritettu hyväksyttävästi. Lisäksi t</a:t>
            </a:r>
            <a:r>
              <a:rPr lang="fi-FI" b="0" dirty="0" err="1">
                <a:solidFill>
                  <a:srgbClr val="000000"/>
                </a:solidFill>
                <a:effectLst/>
              </a:rPr>
              <a:t>odistusvalinnassa</a:t>
            </a:r>
            <a:r>
              <a:rPr lang="fi-FI" b="0" dirty="0">
                <a:solidFill>
                  <a:srgbClr val="000000"/>
                </a:solidFill>
                <a:effectLst/>
              </a:rPr>
              <a:t> on hakukohdekohtaisena kynnysehtona joko pitkän matematiikan, fysiikan tai kemian arvosana (lisätietoa: dia.fi).</a:t>
            </a:r>
            <a:endParaRPr lang="fi-FI" dirty="0"/>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baseline="0" noProof="0" dirty="0" err="1">
                <a:latin typeface="Arial" charset="0"/>
                <a:ea typeface="Arial" charset="0"/>
                <a:cs typeface="Arial" charset="0"/>
              </a:rPr>
              <a:t>Arkkitehtuuri</a:t>
            </a:r>
            <a:r>
              <a:rPr lang="en-US" sz="1200" b="1" i="0" baseline="0" noProof="0" dirty="0">
                <a:latin typeface="Arial" charset="0"/>
                <a:ea typeface="Arial" charset="0"/>
                <a:cs typeface="Arial" charset="0"/>
              </a:rPr>
              <a:t> ja </a:t>
            </a:r>
            <a:r>
              <a:rPr lang="en-US" sz="1200" b="1" i="0" baseline="0" noProof="0" dirty="0" err="1">
                <a:latin typeface="Arial" charset="0"/>
                <a:ea typeface="Arial" charset="0"/>
                <a:cs typeface="Arial" charset="0"/>
              </a:rPr>
              <a:t>maisema-arkkitehtuuri</a:t>
            </a:r>
            <a:r>
              <a:rPr lang="en-US" sz="1200" b="1"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Yhteispistevalinnassa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huomioitavat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aineet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äidinkieli</a:t>
            </a:r>
            <a:r>
              <a:rPr lang="en-US" sz="1200" b="0" i="0" baseline="0" noProof="0" dirty="0">
                <a:latin typeface="Arial" charset="0"/>
                <a:ea typeface="Arial" charset="0"/>
                <a:cs typeface="Arial" charset="0"/>
              </a:rPr>
              <a:t> ja </a:t>
            </a:r>
            <a:r>
              <a:rPr lang="en-US" sz="1200" b="0" i="0" baseline="0" noProof="0" dirty="0" err="1">
                <a:latin typeface="Arial" charset="0"/>
                <a:ea typeface="Arial" charset="0"/>
                <a:cs typeface="Arial" charset="0"/>
              </a:rPr>
              <a:t>lyhyt</a:t>
            </a:r>
            <a:r>
              <a:rPr lang="en-US" sz="1200" b="0" i="0" baseline="0" noProof="0" dirty="0">
                <a:latin typeface="Arial" charset="0"/>
                <a:ea typeface="Arial" charset="0"/>
                <a:cs typeface="Arial" charset="0"/>
              </a:rPr>
              <a:t> tai </a:t>
            </a:r>
            <a:r>
              <a:rPr lang="en-US" sz="1200" b="0" i="0" baseline="0" noProof="0" dirty="0" err="1">
                <a:latin typeface="Arial" charset="0"/>
                <a:ea typeface="Arial" charset="0"/>
                <a:cs typeface="Arial" charset="0"/>
              </a:rPr>
              <a:t>pitkä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matematiikka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sekä</a:t>
            </a:r>
            <a:r>
              <a:rPr lang="en-US" sz="1200" b="0" i="0" baseline="0" noProof="0" dirty="0">
                <a:latin typeface="Arial" charset="0"/>
                <a:ea typeface="Arial" charset="0"/>
                <a:cs typeface="Arial" charset="0"/>
              </a:rPr>
              <a:t> </a:t>
            </a:r>
            <a:r>
              <a:rPr lang="fi-FI" sz="1200" b="0" i="0" baseline="0" noProof="0" dirty="0">
                <a:latin typeface="+mn-lt"/>
                <a:ea typeface="+mn-ea"/>
                <a:cs typeface="+mn-cs"/>
              </a:rPr>
              <a:t>k</a:t>
            </a:r>
            <a:r>
              <a:rPr lang="fi-FI" b="0" dirty="0" err="1"/>
              <a:t>olme</a:t>
            </a:r>
            <a:r>
              <a:rPr lang="fi-FI" b="0" dirty="0"/>
              <a:t> parhaat pisteet tuottavaa ainetta. </a:t>
            </a:r>
            <a:r>
              <a:rPr lang="en-US" altLang="en-US" sz="900" b="0" dirty="0" err="1">
                <a:solidFill>
                  <a:schemeClr val="tx1"/>
                </a:solidFill>
                <a:latin typeface="Arial" panose="020B0604020202020204" pitchFamily="34" charset="0"/>
                <a:ea typeface="Arial" charset="0"/>
                <a:cs typeface="Arial" panose="020B0604020202020204" pitchFamily="34" charset="0"/>
              </a:rPr>
              <a:t>Valinta</a:t>
            </a:r>
            <a:r>
              <a:rPr lang="en-US" altLang="en-US" sz="900" b="0" dirty="0">
                <a:solidFill>
                  <a:schemeClr val="tx1"/>
                </a:solidFill>
                <a:latin typeface="Arial" panose="020B0604020202020204" pitchFamily="34" charset="0"/>
                <a:ea typeface="Arial" charset="0"/>
                <a:cs typeface="Arial" panose="020B0604020202020204" pitchFamily="34" charset="0"/>
              </a:rPr>
              <a:t> </a:t>
            </a:r>
            <a:r>
              <a:rPr lang="en-US" altLang="en-US" sz="900" b="0" dirty="0" err="1">
                <a:solidFill>
                  <a:schemeClr val="tx1"/>
                </a:solidFill>
                <a:latin typeface="Arial" panose="020B0604020202020204" pitchFamily="34" charset="0"/>
                <a:ea typeface="Arial" charset="0"/>
                <a:cs typeface="Arial" panose="020B0604020202020204" pitchFamily="34" charset="0"/>
              </a:rPr>
              <a:t>tehdään</a:t>
            </a:r>
            <a:r>
              <a:rPr lang="en-US" altLang="en-US" sz="900" b="0" dirty="0">
                <a:solidFill>
                  <a:schemeClr val="tx1"/>
                </a:solidFill>
                <a:latin typeface="Arial" panose="020B0604020202020204" pitchFamily="34" charset="0"/>
                <a:ea typeface="Arial" charset="0"/>
                <a:cs typeface="Arial" panose="020B0604020202020204" pitchFamily="34" charset="0"/>
              </a:rPr>
              <a:t> </a:t>
            </a:r>
            <a:r>
              <a:rPr lang="fi-FI" altLang="en-US" sz="900" b="0" dirty="0">
                <a:solidFill>
                  <a:schemeClr val="tx1"/>
                </a:solidFill>
                <a:latin typeface="Arial" panose="020B0604020202020204" pitchFamily="34" charset="0"/>
                <a:ea typeface="Arial" charset="0"/>
                <a:cs typeface="Arial" panose="020B0604020202020204" pitchFamily="34" charset="0"/>
              </a:rPr>
              <a:t>valintakokeen ja todistuksista saatavan yhteispistemäärän perusteella tai pelkän valintakokeen perusteella </a:t>
            </a:r>
            <a:r>
              <a:rPr lang="fi-FI" sz="900" b="0" dirty="0">
                <a:solidFill>
                  <a:srgbClr val="000000"/>
                </a:solidFill>
                <a:effectLst/>
              </a:rPr>
              <a:t>(lisätietoa: dia.fi). </a:t>
            </a:r>
            <a:endParaRPr lang="en-US" altLang="en-US" sz="900" b="0" dirty="0">
              <a:solidFill>
                <a:schemeClr val="tx1"/>
              </a:solidFill>
              <a:latin typeface="Arial" panose="020B0604020202020204" pitchFamily="34" charset="0"/>
              <a:ea typeface="Arial" charset="0"/>
              <a:cs typeface="Arial" panose="020B0604020202020204" pitchFamily="34" charset="0"/>
            </a:endParaRPr>
          </a:p>
          <a:p>
            <a:pPr marL="171450" indent="-171450">
              <a:buFont typeface="Arial" panose="020B0604020202020204" pitchFamily="34" charset="0"/>
              <a:buChar char="•"/>
            </a:pPr>
            <a:r>
              <a:rPr lang="en-US" sz="1200" b="1" i="0" baseline="0" noProof="0" dirty="0" err="1">
                <a:latin typeface="Arial" charset="0"/>
                <a:ea typeface="Arial" charset="0"/>
                <a:cs typeface="Arial" charset="0"/>
              </a:rPr>
              <a:t>Informaatioverkostot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Todistusvalinnassa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pisteitä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voi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saada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viidestä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aineesta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äidinkieli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pitkä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matematiikka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pitkä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kieli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sekä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kaksi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muuta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hakijalle</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parhaat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pisteet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tuottavaa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ainetta</a:t>
            </a:r>
            <a:r>
              <a:rPr lang="en-US" sz="1200" b="0" i="0" baseline="0" noProof="0">
                <a:latin typeface="Arial" charset="0"/>
                <a:ea typeface="Arial" charset="0"/>
                <a:cs typeface="Arial" charset="0"/>
              </a:rPr>
              <a:t>. </a:t>
            </a:r>
            <a:r>
              <a:rPr lang="fi-FI" sz="1200" b="0" i="0" baseline="0" noProof="0">
                <a:solidFill>
                  <a:srgbClr val="FF0000"/>
                </a:solidFill>
                <a:latin typeface="Arial" charset="0"/>
                <a:ea typeface="Arial" charset="0"/>
                <a:cs typeface="Arial" charset="0"/>
              </a:rPr>
              <a:t>Lisäksi </a:t>
            </a:r>
            <a:r>
              <a:rPr lang="fi-FI" sz="1200" b="0" i="0" baseline="0" noProof="0" dirty="0">
                <a:solidFill>
                  <a:srgbClr val="FF0000"/>
                </a:solidFill>
                <a:latin typeface="Arial" charset="0"/>
                <a:ea typeface="Arial" charset="0"/>
                <a:cs typeface="Arial" charset="0"/>
              </a:rPr>
              <a:t>t</a:t>
            </a:r>
            <a:r>
              <a:rPr lang="fi-FI" sz="1200" b="0" dirty="0" err="1">
                <a:solidFill>
                  <a:srgbClr val="000000"/>
                </a:solidFill>
                <a:effectLst/>
              </a:rPr>
              <a:t>odistusvalinnassa</a:t>
            </a:r>
            <a:r>
              <a:rPr lang="fi-FI" sz="1200" b="0" dirty="0">
                <a:solidFill>
                  <a:srgbClr val="000000"/>
                </a:solidFill>
                <a:effectLst/>
              </a:rPr>
              <a:t> on hakukohdekohtaisena kynnysehtona pitkän matematiikan ja äidinkielen arvosana (lisätietoa: opintopolku.fi).</a:t>
            </a:r>
          </a:p>
          <a:p>
            <a:pPr marL="171450" indent="-171450">
              <a:buFont typeface="Arial" panose="020B0604020202020204" pitchFamily="34" charset="0"/>
              <a:buChar char="•"/>
            </a:pPr>
            <a:r>
              <a:rPr lang="en-US" sz="1200" b="1" i="0" baseline="0" noProof="0" dirty="0" err="1">
                <a:latin typeface="Arial" charset="0"/>
                <a:ea typeface="Arial" charset="0"/>
                <a:cs typeface="Arial" charset="0"/>
              </a:rPr>
              <a:t>Kynnysehtoihin</a:t>
            </a:r>
            <a:r>
              <a:rPr lang="en-US" sz="1200" b="1" i="0" baseline="0" noProof="0" dirty="0">
                <a:latin typeface="Arial" charset="0"/>
                <a:ea typeface="Arial" charset="0"/>
                <a:cs typeface="Arial" charset="0"/>
              </a:rPr>
              <a:t> </a:t>
            </a:r>
            <a:r>
              <a:rPr lang="en-US" sz="1200" b="1" i="0" baseline="0" noProof="0" dirty="0" err="1">
                <a:latin typeface="Arial" charset="0"/>
                <a:ea typeface="Arial" charset="0"/>
                <a:cs typeface="Arial" charset="0"/>
              </a:rPr>
              <a:t>saattaa</a:t>
            </a:r>
            <a:r>
              <a:rPr lang="en-US" sz="1200" b="1" i="0" baseline="0" noProof="0" dirty="0">
                <a:latin typeface="Arial" charset="0"/>
                <a:ea typeface="Arial" charset="0"/>
                <a:cs typeface="Arial" charset="0"/>
              </a:rPr>
              <a:t> </a:t>
            </a:r>
            <a:r>
              <a:rPr lang="en-US" sz="1200" b="1" i="0" baseline="0" noProof="0" dirty="0" err="1">
                <a:latin typeface="Arial" charset="0"/>
                <a:ea typeface="Arial" charset="0"/>
                <a:cs typeface="Arial" charset="0"/>
              </a:rPr>
              <a:t>tulla</a:t>
            </a:r>
            <a:r>
              <a:rPr lang="en-US" sz="1200" b="1" i="0" baseline="0" noProof="0" dirty="0">
                <a:latin typeface="Arial" charset="0"/>
                <a:ea typeface="Arial" charset="0"/>
                <a:cs typeface="Arial" charset="0"/>
              </a:rPr>
              <a:t> </a:t>
            </a:r>
            <a:r>
              <a:rPr lang="en-US" sz="1200" b="1" i="0" baseline="0" noProof="0" dirty="0" err="1">
                <a:latin typeface="Arial" charset="0"/>
                <a:ea typeface="Arial" charset="0"/>
                <a:cs typeface="Arial" charset="0"/>
              </a:rPr>
              <a:t>vuosittain</a:t>
            </a:r>
            <a:r>
              <a:rPr lang="en-US" sz="1200" b="1" i="0" baseline="0" noProof="0" dirty="0">
                <a:latin typeface="Arial" charset="0"/>
                <a:ea typeface="Arial" charset="0"/>
                <a:cs typeface="Arial" charset="0"/>
              </a:rPr>
              <a:t> </a:t>
            </a:r>
            <a:r>
              <a:rPr lang="en-US" sz="1200" b="1" i="0" baseline="0" noProof="0" dirty="0" err="1">
                <a:latin typeface="Arial" charset="0"/>
                <a:ea typeface="Arial" charset="0"/>
                <a:cs typeface="Arial" charset="0"/>
              </a:rPr>
              <a:t>muutoksia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Kannattaa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siis</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aina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tarkastaa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hakukohdekohtaiset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ohjeet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DIA:n</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sivuilta</a:t>
            </a:r>
            <a:r>
              <a:rPr lang="en-US" sz="1200" b="0" i="0" baseline="0" noProof="0" dirty="0">
                <a:latin typeface="Arial" charset="0"/>
                <a:ea typeface="Arial" charset="0"/>
                <a:cs typeface="Arial" charset="0"/>
              </a:rPr>
              <a:t> (dia.fi)</a:t>
            </a:r>
          </a:p>
          <a:p>
            <a:pPr marL="171450" indent="-171450">
              <a:buFont typeface="Arial" panose="020B0604020202020204" pitchFamily="34" charset="0"/>
              <a:buChar char="•"/>
            </a:pPr>
            <a:r>
              <a:rPr lang="fi-FI" sz="1200" b="1" i="0" baseline="0" noProof="0" dirty="0">
                <a:latin typeface="Arial" charset="0"/>
                <a:ea typeface="Arial" charset="0"/>
                <a:cs typeface="Arial" charset="0"/>
              </a:rPr>
              <a:t>Uusi todistusvalinnan pisteytys vuodesta 2026 alkaen, lisätietoa: yliopistovalinnat.fi</a:t>
            </a:r>
            <a:endParaRPr lang="en-US" sz="1200" b="1" i="0" baseline="0" noProof="0" dirty="0">
              <a:latin typeface="Arial" charset="0"/>
              <a:ea typeface="Arial" charset="0"/>
              <a:cs typeface="Arial" charset="0"/>
            </a:endParaRPr>
          </a:p>
          <a:p>
            <a:endParaRPr lang="fi-FI" sz="1200" b="1" i="0" baseline="0" noProof="0" dirty="0">
              <a:latin typeface="Arial" charset="0"/>
              <a:ea typeface="Arial" charset="0"/>
              <a:cs typeface="Arial" charset="0"/>
            </a:endParaRPr>
          </a:p>
          <a:p>
            <a:r>
              <a:rPr lang="fi-FI" sz="1200" b="1" i="0" baseline="0" noProof="0" dirty="0">
                <a:latin typeface="Arial" charset="0"/>
                <a:ea typeface="Arial" charset="0"/>
                <a:cs typeface="Arial" charset="0"/>
              </a:rPr>
              <a:t>Taiteiden ala</a:t>
            </a:r>
            <a:endParaRPr lang="fi-FI" sz="1200" b="1" i="0" noProof="0" dirty="0">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baseline="0" noProof="0" dirty="0">
                <a:latin typeface="Arial" charset="0"/>
                <a:ea typeface="Arial" charset="0"/>
                <a:cs typeface="Arial" charset="0"/>
              </a:rPr>
              <a:t>Suurin osa hakukohteista ei anna pisteitä ylioppilastodistuksen perusteella. </a:t>
            </a:r>
            <a:r>
              <a:rPr lang="en-US" altLang="en-US" dirty="0">
                <a:latin typeface="Arial" panose="020B0604020202020204" pitchFamily="34" charset="0"/>
                <a:ea typeface="Arial" charset="0"/>
                <a:cs typeface="Arial" panose="020B0604020202020204" pitchFamily="34" charset="0"/>
              </a:rPr>
              <a:t>YO-</a:t>
            </a:r>
            <a:r>
              <a:rPr lang="en-US" altLang="en-US" dirty="0" err="1">
                <a:latin typeface="Arial" panose="020B0604020202020204" pitchFamily="34" charset="0"/>
                <a:ea typeface="Arial" charset="0"/>
                <a:cs typeface="Arial" panose="020B0604020202020204" pitchFamily="34" charset="0"/>
              </a:rPr>
              <a:t>arvosanoja</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huomioidaan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kuvataidekasvatuksen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muotoilun</a:t>
            </a:r>
            <a:r>
              <a:rPr lang="en-US" altLang="en-US" dirty="0">
                <a:latin typeface="Arial" panose="020B0604020202020204" pitchFamily="34" charset="0"/>
                <a:ea typeface="Arial" charset="0"/>
                <a:cs typeface="Arial" panose="020B0604020202020204" pitchFamily="34" charset="0"/>
              </a:rPr>
              <a:t> ja </a:t>
            </a:r>
            <a:r>
              <a:rPr lang="en-US" altLang="en-US" dirty="0" err="1">
                <a:latin typeface="Arial" panose="020B0604020202020204" pitchFamily="34" charset="0"/>
                <a:ea typeface="Arial" charset="0"/>
                <a:cs typeface="Arial" panose="020B0604020202020204" pitchFamily="34" charset="0"/>
              </a:rPr>
              <a:t>visuaalisen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viestinnän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muotoilun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hakukohteissa</a:t>
            </a:r>
            <a:r>
              <a:rPr lang="en-US" altLang="en-US" dirty="0">
                <a:latin typeface="Arial" panose="020B0604020202020204" pitchFamily="34" charset="0"/>
                <a:ea typeface="Arial"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dirty="0" err="1">
                <a:solidFill>
                  <a:schemeClr val="tx1"/>
                </a:solidFill>
                <a:latin typeface="Arial" panose="020B0604020202020204" pitchFamily="34" charset="0"/>
                <a:ea typeface="Arial" charset="0"/>
                <a:cs typeface="Arial" panose="020B0604020202020204" pitchFamily="34" charset="0"/>
              </a:rPr>
              <a:t>Kuvataidekasvatuksen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muotoilun</a:t>
            </a:r>
            <a:r>
              <a:rPr lang="en-US" altLang="en-US" sz="1200" b="0" dirty="0">
                <a:solidFill>
                  <a:schemeClr val="tx1"/>
                </a:solidFill>
                <a:latin typeface="Arial" panose="020B0604020202020204" pitchFamily="34" charset="0"/>
                <a:ea typeface="Arial" charset="0"/>
                <a:cs typeface="Arial" panose="020B0604020202020204" pitchFamily="34" charset="0"/>
              </a:rPr>
              <a:t> ja </a:t>
            </a:r>
            <a:r>
              <a:rPr lang="en-US" altLang="en-US" sz="1200" b="0" dirty="0" err="1">
                <a:solidFill>
                  <a:schemeClr val="tx1"/>
                </a:solidFill>
                <a:latin typeface="Arial" panose="020B0604020202020204" pitchFamily="34" charset="0"/>
                <a:ea typeface="Arial" charset="0"/>
                <a:cs typeface="Arial" panose="020B0604020202020204" pitchFamily="34" charset="0"/>
              </a:rPr>
              <a:t>visuaalisen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viestinnän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muotoilun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hakukohteissa</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valinta</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tehdään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fi-FI" altLang="en-US" sz="1200" b="0" dirty="0">
                <a:solidFill>
                  <a:schemeClr val="tx1"/>
                </a:solidFill>
                <a:latin typeface="Arial" panose="020B0604020202020204" pitchFamily="34" charset="0"/>
                <a:ea typeface="Arial" charset="0"/>
                <a:cs typeface="Arial" panose="020B0604020202020204" pitchFamily="34" charset="0"/>
              </a:rPr>
              <a:t>valintakokeen ja todistuksista saatavan yhteispistemäärän perusteella tai pelkän valintakokeen perusteella </a:t>
            </a:r>
            <a:r>
              <a:rPr lang="fi-FI" sz="1200" b="0" dirty="0">
                <a:solidFill>
                  <a:srgbClr val="000000"/>
                </a:solidFill>
                <a:effectLst/>
              </a:rPr>
              <a:t>(lisätietoa: opintopolku.fi). </a:t>
            </a:r>
            <a:endParaRPr lang="en-US" altLang="en-US" sz="1200" b="0" dirty="0">
              <a:solidFill>
                <a:schemeClr val="tx1"/>
              </a:solidFill>
              <a:latin typeface="Arial" panose="020B0604020202020204" pitchFamily="34" charset="0"/>
              <a:ea typeface="Arial"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err="1">
                <a:solidFill>
                  <a:schemeClr val="tx1"/>
                </a:solidFill>
                <a:effectLst/>
                <a:latin typeface="+mn-lt"/>
                <a:ea typeface="+mn-ea"/>
                <a:cs typeface="+mn-cs"/>
              </a:rPr>
              <a:t>Kuvataidekasvatus</a:t>
            </a:r>
            <a:r>
              <a:rPr lang="en-US" sz="1200" b="1"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Kaikilta</a:t>
            </a:r>
            <a:r>
              <a:rPr lang="en-US" sz="1200" b="0" kern="1200" dirty="0">
                <a:solidFill>
                  <a:schemeClr val="tx1"/>
                </a:solidFill>
                <a:effectLst/>
                <a:latin typeface="+mn-lt"/>
                <a:ea typeface="+mn-ea"/>
                <a:cs typeface="+mn-cs"/>
              </a:rPr>
              <a:t> YO/IB/EB/RP/DIA-</a:t>
            </a:r>
            <a:r>
              <a:rPr lang="en-US" sz="1200" b="0" kern="1200" dirty="0" err="1">
                <a:solidFill>
                  <a:schemeClr val="tx1"/>
                </a:solidFill>
                <a:effectLst/>
                <a:latin typeface="+mn-lt"/>
                <a:ea typeface="+mn-ea"/>
                <a:cs typeface="+mn-cs"/>
              </a:rPr>
              <a:t>tutkinnon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suorittaneilta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huomioidaan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äidinkieli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Kuvataiteen</a:t>
            </a:r>
            <a:r>
              <a:rPr lang="en-US" sz="1200" b="0" kern="1200" baseline="0" dirty="0">
                <a:solidFill>
                  <a:schemeClr val="tx1"/>
                </a:solidFill>
                <a:effectLst/>
                <a:latin typeface="+mn-lt"/>
                <a:ea typeface="+mn-ea"/>
                <a:cs typeface="+mn-cs"/>
              </a:rPr>
              <a:t> tai m</a:t>
            </a:r>
            <a:r>
              <a:rPr lang="en-US" sz="1200" kern="1200" dirty="0">
                <a:solidFill>
                  <a:schemeClr val="tx1"/>
                </a:solidFill>
                <a:effectLst/>
                <a:latin typeface="+mn-lt"/>
                <a:ea typeface="+mn-ea"/>
                <a:cs typeface="+mn-cs"/>
              </a:rPr>
              <a:t>edian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a:t>
            </a:r>
            <a:r>
              <a:rPr lang="en-US" sz="1200" kern="1200" dirty="0" err="1">
                <a:solidFill>
                  <a:schemeClr val="tx1"/>
                </a:solidFill>
                <a:effectLst/>
                <a:latin typeface="+mn-lt"/>
                <a:ea typeface="+mn-ea"/>
                <a:cs typeface="+mn-cs"/>
              </a:rPr>
              <a:t>ukiodiplomista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lisäpisteitä</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1" kern="1200" dirty="0" err="1">
                <a:solidFill>
                  <a:schemeClr val="tx1"/>
                </a:solidFill>
                <a:effectLst/>
                <a:latin typeface="+mn-lt"/>
                <a:ea typeface="+mn-ea"/>
                <a:cs typeface="+mn-cs"/>
              </a:rPr>
              <a:t>Muotoilu</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kern="1200" baseline="0" dirty="0" err="1">
                <a:solidFill>
                  <a:schemeClr val="tx1"/>
                </a:solidFill>
                <a:effectLst/>
                <a:latin typeface="+mn-lt"/>
                <a:ea typeface="+mn-ea"/>
                <a:cs typeface="+mn-cs"/>
              </a:rPr>
              <a:t>matematiikka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sekä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kaksi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muuta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parasta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ainetta</a:t>
            </a:r>
            <a:r>
              <a:rPr lang="en-US" sz="1200" kern="1200" baseline="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1" kern="1200" baseline="0" dirty="0" err="1">
                <a:solidFill>
                  <a:schemeClr val="tx1"/>
                </a:solidFill>
                <a:effectLst/>
                <a:latin typeface="+mn-lt"/>
                <a:ea typeface="+mn-ea"/>
                <a:cs typeface="+mn-cs"/>
              </a:rPr>
              <a:t>Visuaalisen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viestinnän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muotoilu</a:t>
            </a:r>
            <a:r>
              <a:rPr lang="en-US" sz="1200" b="1" kern="1200" baseline="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b="0" kern="1200" baseline="0" dirty="0" err="1">
                <a:solidFill>
                  <a:schemeClr val="tx1"/>
                </a:solidFill>
                <a:effectLst/>
                <a:latin typeface="+mn-lt"/>
                <a:ea typeface="+mn-ea"/>
                <a:cs typeface="+mn-cs"/>
              </a:rPr>
              <a:t>pitkä</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vieras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kieli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Lisäksi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kaksi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muuta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parhaat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pisteet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tuottavaa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ainetta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joista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toinen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voi</a:t>
            </a:r>
            <a:r>
              <a:rPr lang="en-US" sz="1200" b="0" kern="1200" baseline="0" dirty="0">
                <a:solidFill>
                  <a:schemeClr val="tx1"/>
                </a:solidFill>
                <a:effectLst/>
                <a:latin typeface="+mn-lt"/>
                <a:ea typeface="+mn-ea"/>
                <a:cs typeface="+mn-cs"/>
              </a:rPr>
              <a:t> olla </a:t>
            </a:r>
            <a:r>
              <a:rPr lang="en-US" sz="1200" b="0" kern="1200" baseline="0" dirty="0" err="1">
                <a:solidFill>
                  <a:schemeClr val="tx1"/>
                </a:solidFill>
                <a:effectLst/>
                <a:latin typeface="+mn-lt"/>
                <a:ea typeface="+mn-ea"/>
                <a:cs typeface="+mn-cs"/>
              </a:rPr>
              <a:t>kuvataiteen</a:t>
            </a:r>
            <a:r>
              <a:rPr lang="en-US" sz="1200" b="0" kern="1200" baseline="0" dirty="0">
                <a:solidFill>
                  <a:schemeClr val="tx1"/>
                </a:solidFill>
                <a:effectLst/>
                <a:latin typeface="+mn-lt"/>
                <a:ea typeface="+mn-ea"/>
                <a:cs typeface="+mn-cs"/>
              </a:rPr>
              <a:t> tai median </a:t>
            </a:r>
            <a:r>
              <a:rPr lang="en-US" sz="1200" b="0" kern="1200" baseline="0" dirty="0" err="1">
                <a:solidFill>
                  <a:schemeClr val="tx1"/>
                </a:solidFill>
                <a:effectLst/>
                <a:latin typeface="+mn-lt"/>
                <a:ea typeface="+mn-ea"/>
                <a:cs typeface="+mn-cs"/>
              </a:rPr>
              <a:t>lukiodiplomi</a:t>
            </a:r>
            <a:r>
              <a:rPr lang="en-US" sz="1200" b="0" kern="1200" baseline="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30</a:t>
            </a:fld>
            <a:endParaRPr lang="fi-FI"/>
          </a:p>
        </p:txBody>
      </p:sp>
    </p:spTree>
    <p:extLst>
      <p:ext uri="{BB962C8B-B14F-4D97-AF65-F5344CB8AC3E}">
        <p14:creationId xmlns:p14="http://schemas.microsoft.com/office/powerpoint/2010/main" val="44077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FI" dirty="0"/>
              <a:t>Käyttämällä aalto.fi-sivujen hakutoimintoa ja </a:t>
            </a:r>
            <a:r>
              <a:rPr lang="fi-FI" b="0" dirty="0"/>
              <a:t>hakusanoja ’Haku kandidaattikoulutuksiin' löydät sivun helposti.</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b="1"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b="1" dirty="0"/>
              <a:t>Haku kandidaattikoulutuksiin</a:t>
            </a:r>
            <a:endParaRPr lang="en-US" dirty="0"/>
          </a:p>
          <a:p>
            <a:r>
              <a:rPr lang="fi-FI" dirty="0"/>
              <a:t>https://www.aalto.fi/fi/node/54501</a:t>
            </a:r>
          </a:p>
          <a:p>
            <a:pPr marL="171450" indent="-171450">
              <a:buFont typeface="Arial" panose="020B0604020202020204" pitchFamily="34" charset="0"/>
              <a:buChar char="•"/>
            </a:pPr>
            <a:r>
              <a:rPr lang="fi-FI" dirty="0"/>
              <a:t>Sivulla listattuna kaikki Aallon kandidaattikoulutukset sekä linkit kaikkien koulutusten kuvauksiin, valintaperusteisiin ja hakuohjeisiin.</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12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b="1" dirty="0">
                <a:latin typeface="Arial" panose="020B0604020202020204" pitchFamily="34" charset="0"/>
                <a:cs typeface="Arial" panose="020B0604020202020204" pitchFamily="34" charset="0"/>
              </a:rPr>
              <a:t>Tekniikan ala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dia.fi 		diplomi-insinööri- ja arkkitehtikoulutuksen yhteisvalinta (fi/</a:t>
            </a:r>
            <a:r>
              <a:rPr lang="fi-FI" sz="1200" b="0" dirty="0" err="1">
                <a:latin typeface="Arial" panose="020B0604020202020204" pitchFamily="34" charset="0"/>
                <a:cs typeface="Arial" panose="020B0604020202020204" pitchFamily="34" charset="0"/>
              </a:rPr>
              <a:t>sv</a:t>
            </a:r>
            <a:r>
              <a:rPr lang="fi-FI" sz="1200" b="0" dirty="0">
                <a:latin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t>opintopolku.fi	samat kuin yllä + </a:t>
            </a:r>
            <a:r>
              <a:rPr lang="fi-FI" sz="1200" b="0" dirty="0">
                <a:latin typeface="Arial" panose="020B0604020202020204" pitchFamily="34" charset="0"/>
                <a:cs typeface="Arial" panose="020B0604020202020204" pitchFamily="34" charset="0"/>
              </a:rPr>
              <a:t>informaatioverkostot ja englanninkieliset kandidaattihakukohteet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aalto.fi		englanninkieliset kandidaattihakukohteet ja maisteriohjelmat</a:t>
            </a:r>
            <a:endParaRPr lang="fi-FI"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1200" b="0" dirty="0"/>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b="1" dirty="0"/>
              <a:t>Kauppatieteiden ala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t>kauppatieteet.fi</a:t>
            </a:r>
            <a:r>
              <a:rPr lang="fi-FI" sz="1200" b="1" dirty="0"/>
              <a:t>	</a:t>
            </a:r>
            <a:r>
              <a:rPr lang="fi-FI" sz="1200" b="0" dirty="0">
                <a:latin typeface="Arial" panose="020B0604020202020204" pitchFamily="34" charset="0"/>
                <a:cs typeface="Arial" panose="020B0604020202020204" pitchFamily="34" charset="0"/>
              </a:rPr>
              <a:t>kauppatieteellisen alan yhteisvalinta (fi)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opintopolku.fi	kauppatieteen alan suomenkielinen kandidaattihakukohde sekä englanninkieliset kandidaattihakukohteet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dirty="0">
                <a:latin typeface="Arial" panose="020B0604020202020204" pitchFamily="34" charset="0"/>
                <a:cs typeface="Arial" panose="020B0604020202020204" pitchFamily="34" charset="0"/>
              </a:rPr>
              <a:t>aalto.fi		englanninkieliset kandidaattihakukohteet ja maisteriohjelmat</a:t>
            </a:r>
            <a:endParaRPr lang="fi-FI" sz="1200" b="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i-FI" sz="1200" b="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i-FI" sz="1200" b="1" dirty="0"/>
              <a:t>Taiteiden ala</a:t>
            </a:r>
            <a:endParaRPr lang="fi-FI" sz="1200" b="1" dirty="0">
              <a:latin typeface="+mn-lt"/>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Arial" panose="020B0604020202020204" pitchFamily="34" charset="0"/>
                <a:cs typeface="Arial" panose="020B0604020202020204" pitchFamily="34" charset="0"/>
              </a:rPr>
              <a:t>opintopolku.fi 	suomen- ja ruotsinkieliset sekä englanninkielisen kandidaattihakukohteet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Arial" panose="020B0604020202020204" pitchFamily="34" charset="0"/>
                <a:cs typeface="Arial" panose="020B0604020202020204" pitchFamily="34" charset="0"/>
              </a:rPr>
              <a:t>aalto.fi		</a:t>
            </a:r>
            <a:r>
              <a:rPr lang="fi-FI" sz="1200" b="0" dirty="0">
                <a:latin typeface="Arial" panose="020B0604020202020204" pitchFamily="34" charset="0"/>
                <a:cs typeface="Arial" panose="020B0604020202020204" pitchFamily="34" charset="0"/>
              </a:rPr>
              <a:t>englanninkieliset kandidaattihakukohteet ja maisteriohjelmat</a:t>
            </a:r>
            <a:endParaRPr lang="fi-FI" sz="1200" b="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i-FI" sz="1200" dirty="0"/>
          </a:p>
          <a:p>
            <a:r>
              <a:rPr lang="fi-FI" b="1" dirty="0"/>
              <a:t>Ensikertalaisuus</a:t>
            </a:r>
          </a:p>
          <a:p>
            <a:pPr marL="171450" indent="-171450">
              <a:buFont typeface="Arial" panose="020B0604020202020204" pitchFamily="34" charset="0"/>
              <a:buChar char="•"/>
            </a:pPr>
            <a:r>
              <a:rPr lang="fi-FI" dirty="0"/>
              <a:t>Hakijat, jotka eivät ole vastaanottaneet opiskelupaikkaa vuoden 2014 jälkeen ja joilla ei ole korkeakoulututkintoa suoritettuna.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Ensikertalaisille </a:t>
            </a:r>
            <a:r>
              <a:rPr lang="fi-FI" sz="1200" kern="1200" dirty="0">
                <a:solidFill>
                  <a:schemeClr val="tx1"/>
                </a:solidFill>
                <a:effectLst/>
                <a:latin typeface="+mn-lt"/>
                <a:ea typeface="+mn-ea"/>
                <a:cs typeface="+mn-cs"/>
              </a:rPr>
              <a:t>on varattu tietty määrä aloituspaikkoja. </a:t>
            </a:r>
            <a:endParaRPr lang="fi-FI" dirty="0"/>
          </a:p>
          <a:p>
            <a:pPr marL="171450" indent="-171450">
              <a:buFontTx/>
              <a:buChar char="-"/>
            </a:pPr>
            <a:endParaRPr lang="fi-FI" dirty="0"/>
          </a:p>
          <a:p>
            <a:pPr marL="0" indent="0">
              <a:buFontTx/>
              <a:buNone/>
            </a:pPr>
            <a:r>
              <a:rPr lang="fi-FI" b="1" dirty="0"/>
              <a:t>Avoimen yliopiston väylät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i="0" kern="1200" dirty="0">
                <a:solidFill>
                  <a:schemeClr val="tx1"/>
                </a:solidFill>
                <a:effectLst/>
                <a:latin typeface="+mn-lt"/>
                <a:ea typeface="+mn-ea"/>
                <a:cs typeface="+mn-cs"/>
              </a:rPr>
              <a:t>Aalto-yliopiston avoimen yliopiston väyläopinnot suorittaneilla on mahdollisuus tulla hyväksytyksi erikseen määriteltyihin hakukohteisiin alemman ja ylemmän korkeakoulututkinnon opiskelijoiksi ilman valintakoetta ja pohjakoulutuksesta riippumatta, mikäli he täyttävät hakukohteen väylävaatimukset.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i="0" kern="1200" dirty="0">
                <a:solidFill>
                  <a:schemeClr val="tx1"/>
                </a:solidFill>
                <a:effectLst/>
                <a:latin typeface="+mn-lt"/>
                <a:ea typeface="+mn-ea"/>
                <a:cs typeface="+mn-cs"/>
              </a:rPr>
              <a:t>Lisätietoa kauppatieteiden väylästä: </a:t>
            </a:r>
            <a:r>
              <a:rPr lang="fi-FI" sz="1200" b="0" i="0" kern="1200" dirty="0">
                <a:solidFill>
                  <a:schemeClr val="tx1"/>
                </a:solidFill>
                <a:effectLst/>
                <a:latin typeface="+mn-lt"/>
                <a:ea typeface="+mn-ea"/>
                <a:cs typeface="+mn-cs"/>
                <a:hlinkClick r:id="rId3" tooltip="https://www.aalto.fi/fi/node/30286/"/>
              </a:rPr>
              <a:t>https://www.aalto.fi/fi/node/30286/</a:t>
            </a:r>
            <a:endParaRPr lang="fi-FI"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i="0" kern="1200" dirty="0">
                <a:solidFill>
                  <a:schemeClr val="tx1"/>
                </a:solidFill>
                <a:effectLst/>
                <a:latin typeface="+mn-lt"/>
                <a:ea typeface="+mn-ea"/>
                <a:cs typeface="+mn-cs"/>
              </a:rPr>
              <a:t>Lisätietoa tekniikan väylästä: </a:t>
            </a:r>
            <a:r>
              <a:rPr lang="fi-FI" sz="1200" b="0" i="0" kern="1200" dirty="0">
                <a:solidFill>
                  <a:schemeClr val="tx1"/>
                </a:solidFill>
                <a:effectLst/>
                <a:latin typeface="+mn-lt"/>
                <a:ea typeface="+mn-ea"/>
                <a:cs typeface="+mn-cs"/>
                <a:hlinkClick r:id="rId4" tooltip="https://www.aalto.fi/fi/node/105821/"/>
              </a:rPr>
              <a:t>https://www.aalto.fi/fi/node/105821/</a:t>
            </a:r>
            <a:endParaRPr lang="fi-FI" sz="1200" b="0" i="0" kern="1200" dirty="0">
              <a:solidFill>
                <a:schemeClr val="tx1"/>
              </a:solidFill>
              <a:effectLst/>
              <a:latin typeface="+mn-lt"/>
              <a:ea typeface="+mn-ea"/>
              <a:cs typeface="+mn-cs"/>
            </a:endParaRPr>
          </a:p>
          <a:p>
            <a:pPr marL="171450" indent="-171450">
              <a:buFontTx/>
              <a:buChar char="-"/>
            </a:pPr>
            <a:endParaRPr lang="fi-FI" dirty="0"/>
          </a:p>
          <a:p>
            <a:pPr marL="0" indent="0">
              <a:buFontTx/>
              <a:buNone/>
            </a:pPr>
            <a:r>
              <a:rPr lang="en-US" sz="1200" b="1" baseline="0" dirty="0" err="1">
                <a:solidFill>
                  <a:schemeClr val="tx1"/>
                </a:solidFill>
                <a:latin typeface="Arial" panose="020B0604020202020204" pitchFamily="34" charset="0"/>
                <a:cs typeface="Arial" panose="020B0604020202020204" pitchFamily="34" charset="0"/>
              </a:rPr>
              <a:t>Erilliset</a:t>
            </a:r>
            <a:r>
              <a:rPr lang="en-US" sz="1200" b="1" baseline="0" dirty="0">
                <a:solidFill>
                  <a:schemeClr val="tx1"/>
                </a:solidFill>
                <a:latin typeface="Arial" panose="020B0604020202020204" pitchFamily="34" charset="0"/>
                <a:cs typeface="Arial" panose="020B0604020202020204" pitchFamily="34" charset="0"/>
              </a:rPr>
              <a:t> </a:t>
            </a:r>
            <a:r>
              <a:rPr lang="en-US" sz="1200" b="1" baseline="0" dirty="0" err="1">
                <a:solidFill>
                  <a:schemeClr val="tx1"/>
                </a:solidFill>
                <a:latin typeface="Arial" panose="020B0604020202020204" pitchFamily="34" charset="0"/>
                <a:cs typeface="Arial" panose="020B0604020202020204" pitchFamily="34" charset="0"/>
              </a:rPr>
              <a:t>pienemmät</a:t>
            </a:r>
            <a:r>
              <a:rPr lang="en-US" sz="1200" b="1" baseline="0" dirty="0">
                <a:solidFill>
                  <a:schemeClr val="tx1"/>
                </a:solidFill>
                <a:latin typeface="Arial" panose="020B0604020202020204" pitchFamily="34" charset="0"/>
                <a:cs typeface="Arial" panose="020B0604020202020204" pitchFamily="34" charset="0"/>
              </a:rPr>
              <a:t> </a:t>
            </a:r>
            <a:r>
              <a:rPr lang="en-US" sz="1200" b="1" baseline="0" dirty="0" err="1">
                <a:solidFill>
                  <a:schemeClr val="tx1"/>
                </a:solidFill>
                <a:latin typeface="Arial" panose="020B0604020202020204" pitchFamily="34" charset="0"/>
                <a:cs typeface="Arial" panose="020B0604020202020204" pitchFamily="34" charset="0"/>
              </a:rPr>
              <a:t>valintaryhmät</a:t>
            </a:r>
            <a:r>
              <a:rPr lang="en-US" sz="1200" b="1" baseline="0" dirty="0">
                <a:solidFill>
                  <a:schemeClr val="tx1"/>
                </a:solidFill>
                <a:latin typeface="Arial" panose="020B0604020202020204" pitchFamily="34" charset="0"/>
                <a:cs typeface="Arial" panose="020B0604020202020204" pitchFamily="34" charset="0"/>
              </a:rPr>
              <a:t> </a:t>
            </a:r>
            <a:r>
              <a:rPr lang="en-US" sz="1200" b="0" baseline="0" dirty="0">
                <a:solidFill>
                  <a:schemeClr val="tx1"/>
                </a:solidFill>
                <a:latin typeface="Arial" panose="020B0604020202020204" pitchFamily="34" charset="0"/>
                <a:cs typeface="Arial" panose="020B0604020202020204" pitchFamily="34" charset="0"/>
              </a:rPr>
              <a:t>(</a:t>
            </a:r>
            <a:r>
              <a:rPr lang="fi-FI" sz="1200" b="0" dirty="0">
                <a:solidFill>
                  <a:schemeClr val="tx1"/>
                </a:solidFill>
                <a:latin typeface="Arial" panose="020B0604020202020204" pitchFamily="34" charset="0"/>
                <a:cs typeface="Arial" panose="020B0604020202020204" pitchFamily="34" charset="0"/>
              </a:rPr>
              <a:t>kauppatieteellinen</a:t>
            </a:r>
            <a:r>
              <a:rPr lang="fi-FI" sz="1200" b="0" baseline="0" dirty="0">
                <a:solidFill>
                  <a:schemeClr val="tx1"/>
                </a:solidFill>
                <a:latin typeface="Arial" panose="020B0604020202020204" pitchFamily="34" charset="0"/>
                <a:cs typeface="Arial" panose="020B0604020202020204" pitchFamily="34" charset="0"/>
              </a:rPr>
              <a:t> ala ja tekniikan ala</a:t>
            </a:r>
            <a:r>
              <a:rPr lang="en-US" sz="1200" b="0" baseline="0" dirty="0">
                <a:solidFill>
                  <a:schemeClr val="tx1"/>
                </a:solidFill>
                <a:latin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latin typeface="+mn-lt"/>
                <a:ea typeface="+mn-ea"/>
                <a:cs typeface="+mn-cs"/>
              </a:rPr>
              <a:t>Kilpailumenestysvalinnat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a:t>
            </a:r>
            <a:r>
              <a:rPr lang="en-US" sz="1200" dirty="0" err="1">
                <a:solidFill>
                  <a:schemeClr val="tx1"/>
                </a:solidFill>
                <a:latin typeface="Arial" panose="020B0604020202020204" pitchFamily="34" charset="0"/>
                <a:cs typeface="Arial" panose="020B0604020202020204" pitchFamily="34" charset="0"/>
              </a:rPr>
              <a:t>öytyvät</a:t>
            </a:r>
            <a:r>
              <a:rPr lang="en-US" sz="120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Opintopolku-palvelusta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hakukohdekohtaisesti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esimerkiksi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valinta</a:t>
            </a:r>
            <a:r>
              <a:rPr lang="en-US" sz="1200" baseline="0" dirty="0">
                <a:solidFill>
                  <a:schemeClr val="tx1"/>
                </a:solidFill>
                <a:latin typeface="Arial" panose="020B0604020202020204" pitchFamily="34" charset="0"/>
                <a:cs typeface="Arial" panose="020B0604020202020204" pitchFamily="34" charset="0"/>
              </a:rPr>
              <a:t> MAOL- tai </a:t>
            </a:r>
            <a:r>
              <a:rPr lang="en-US" sz="1200" baseline="0" dirty="0" err="1">
                <a:solidFill>
                  <a:schemeClr val="tx1"/>
                </a:solidFill>
                <a:latin typeface="Arial" panose="020B0604020202020204" pitchFamily="34" charset="0"/>
                <a:cs typeface="Arial" panose="020B0604020202020204" pitchFamily="34" charset="0"/>
              </a:rPr>
              <a:t>Talousguru-kilpailuiden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a:solidFill>
                  <a:schemeClr val="tx1"/>
                </a:solidFill>
                <a:latin typeface="Arial" panose="020B0604020202020204" pitchFamily="34" charset="0"/>
                <a:cs typeface="Arial" panose="020B0604020202020204" pitchFamily="34" charset="0"/>
              </a:rPr>
              <a:t>Kauppatieteellisellä</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alalla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voi</a:t>
            </a:r>
            <a:r>
              <a:rPr lang="en-US" sz="1200" baseline="0" dirty="0">
                <a:solidFill>
                  <a:schemeClr val="tx1"/>
                </a:solidFill>
                <a:latin typeface="Arial" panose="020B0604020202020204" pitchFamily="34" charset="0"/>
                <a:cs typeface="Arial" panose="020B0604020202020204" pitchFamily="34" charset="0"/>
              </a:rPr>
              <a:t> hakea </a:t>
            </a:r>
            <a:r>
              <a:rPr lang="en-US" sz="1200" baseline="0" dirty="0" err="1">
                <a:solidFill>
                  <a:schemeClr val="tx1"/>
                </a:solidFill>
                <a:latin typeface="Arial" panose="020B0604020202020204" pitchFamily="34" charset="0"/>
                <a:cs typeface="Arial" panose="020B0604020202020204" pitchFamily="34" charset="0"/>
              </a:rPr>
              <a:t>lisäksi</a:t>
            </a:r>
            <a:r>
              <a:rPr lang="en-US" sz="1200" baseline="0" dirty="0">
                <a:solidFill>
                  <a:schemeClr val="tx1"/>
                </a:solidFill>
                <a:latin typeface="Arial" panose="020B0604020202020204" pitchFamily="34" charset="0"/>
                <a:cs typeface="Arial" panose="020B0604020202020204" pitchFamily="34" charset="0"/>
              </a:rPr>
              <a:t> SAT-/ACT-</a:t>
            </a:r>
            <a:r>
              <a:rPr lang="en-US" sz="1200" baseline="0" dirty="0" err="1">
                <a:solidFill>
                  <a:schemeClr val="tx1"/>
                </a:solidFill>
                <a:latin typeface="Arial" panose="020B0604020202020204" pitchFamily="34" charset="0"/>
                <a:cs typeface="Arial" panose="020B0604020202020204" pitchFamily="34" charset="0"/>
              </a:rPr>
              <a:t>testien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 tai </a:t>
            </a:r>
            <a:r>
              <a:rPr lang="en-US" sz="1200" baseline="0" dirty="0" err="1">
                <a:solidFill>
                  <a:schemeClr val="tx1"/>
                </a:solidFill>
                <a:latin typeface="Arial" panose="020B0604020202020204" pitchFamily="34" charset="0"/>
                <a:cs typeface="Arial" panose="020B0604020202020204" pitchFamily="34" charset="0"/>
              </a:rPr>
              <a:t>erityisten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saavutusten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 </a:t>
            </a:r>
            <a:endParaRPr lang="en-US" sz="1200" dirty="0">
              <a:solidFill>
                <a:schemeClr val="tx1"/>
              </a:solidFill>
            </a:endParaRPr>
          </a:p>
          <a:p>
            <a:pPr marL="171450" indent="-171450">
              <a:buFontTx/>
              <a:buChar char="-"/>
            </a:pPr>
            <a:endParaRPr lang="fi-FI" dirty="0"/>
          </a:p>
          <a:p>
            <a:pPr marL="0" indent="0">
              <a:buFontTx/>
              <a:buNone/>
            </a:pPr>
            <a:r>
              <a:rPr lang="fi-FI" b="1" dirty="0"/>
              <a:t>Kielitaidon osoittaminen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Aalto-yliopiston suomen- ja ruotsinkielisiin tekniikan ja taiteiden alan kandidaattikoulutuksiin hakevilta vaaditaan riittävää suomen TAI ruotsin kielen taitoa. Kauppatieteelliselle alalle vaaditaan riittävää suomen kielen taito</a:t>
            </a:r>
            <a:r>
              <a:rPr lang="fi-FI" b="0" dirty="0"/>
              <a:t>a.</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latin typeface="+mn-lt"/>
                <a:ea typeface="+mn-ea"/>
                <a:cs typeface="+mn-cs"/>
              </a:rPr>
              <a:t>Lisätietoa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suomen</a:t>
            </a:r>
            <a:r>
              <a:rPr lang="en-US" sz="1200" kern="1200" dirty="0">
                <a:solidFill>
                  <a:schemeClr val="tx1"/>
                </a:solidFill>
                <a:latin typeface="+mn-lt"/>
                <a:ea typeface="+mn-ea"/>
                <a:cs typeface="+mn-cs"/>
              </a:rPr>
              <a:t> tai </a:t>
            </a:r>
            <a:r>
              <a:rPr lang="en-US" sz="1200" kern="1200" dirty="0" err="1">
                <a:solidFill>
                  <a:schemeClr val="tx1"/>
                </a:solidFill>
                <a:latin typeface="+mn-lt"/>
                <a:ea typeface="+mn-ea"/>
                <a:cs typeface="+mn-cs"/>
              </a:rPr>
              <a:t>ruotsin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kielen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taidon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osoittamisesta</a:t>
            </a:r>
            <a:r>
              <a:rPr lang="en-US" sz="1200" kern="1200" dirty="0">
                <a:solidFill>
                  <a:schemeClr val="tx1"/>
                </a:solidFill>
                <a:latin typeface="+mn-lt"/>
                <a:ea typeface="+mn-ea"/>
                <a:cs typeface="+mn-cs"/>
              </a:rPr>
              <a:t>: https://www.aalto.fi/fi/node/17066/</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latin typeface="+mn-lt"/>
                <a:ea typeface="+mn-ea"/>
                <a:cs typeface="+mn-cs"/>
              </a:rPr>
              <a:t>Taiteiden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alan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englanninkielisessä</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kandidaattiohjelmassa</a:t>
            </a:r>
            <a:r>
              <a:rPr lang="en-US" sz="1200" kern="1200" dirty="0">
                <a:solidFill>
                  <a:schemeClr val="tx1"/>
                </a:solidFill>
                <a:latin typeface="+mn-lt"/>
                <a:ea typeface="+mn-ea"/>
                <a:cs typeface="+mn-cs"/>
              </a:rPr>
              <a:t> </a:t>
            </a:r>
            <a:r>
              <a:rPr lang="fi-FI" dirty="0"/>
              <a:t>tulee osoittaa riittävä englannin kielen taito</a:t>
            </a:r>
            <a:r>
              <a:rPr lang="en-US" sz="1200" kern="1200" dirty="0">
                <a:solidFill>
                  <a:schemeClr val="tx1"/>
                </a:solidFill>
                <a:latin typeface="+mn-lt"/>
                <a:ea typeface="+mn-ea"/>
                <a:cs typeface="+mn-cs"/>
              </a:rPr>
              <a:t>.</a:t>
            </a:r>
          </a:p>
          <a:p>
            <a:pPr marL="171450" marR="0" lvl="0" indent="-171450" algn="l" defTabSz="6858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31</a:t>
            </a:fld>
            <a:endParaRPr lang="fi-FI"/>
          </a:p>
        </p:txBody>
      </p:sp>
    </p:spTree>
    <p:extLst>
      <p:ext uri="{BB962C8B-B14F-4D97-AF65-F5344CB8AC3E}">
        <p14:creationId xmlns:p14="http://schemas.microsoft.com/office/powerpoint/2010/main" val="38135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0" i="0" u="none" strike="noStrike" dirty="0">
                <a:solidFill>
                  <a:srgbClr val="000000"/>
                </a:solidFill>
                <a:effectLst/>
                <a:latin typeface="Calibri"/>
                <a:cs typeface="Calibri"/>
              </a:rPr>
              <a:t>Kuva: Sun-powered textiles -</a:t>
            </a:r>
            <a:r>
              <a:rPr lang="en-US" b="0" i="0" u="none" strike="noStrike" dirty="0" err="1">
                <a:solidFill>
                  <a:srgbClr val="000000"/>
                </a:solidFill>
                <a:effectLst/>
                <a:latin typeface="Calibri"/>
                <a:cs typeface="Calibri"/>
              </a:rPr>
              <a:t>projektissa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suunniteltiin</a:t>
            </a:r>
            <a:r>
              <a:rPr lang="en-US" b="0" i="0" u="none" strike="noStrike" dirty="0">
                <a:solidFill>
                  <a:srgbClr val="000000"/>
                </a:solidFill>
                <a:effectLst/>
                <a:latin typeface="Calibri"/>
                <a:cs typeface="Calibri"/>
              </a:rPr>
              <a:t> ja </a:t>
            </a:r>
            <a:r>
              <a:rPr lang="en-US" b="0" i="0" u="none" strike="noStrike" dirty="0" err="1">
                <a:solidFill>
                  <a:srgbClr val="000000"/>
                </a:solidFill>
                <a:effectLst/>
                <a:latin typeface="Calibri"/>
                <a:cs typeface="Calibri"/>
              </a:rPr>
              <a:t>kehitettiin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aurinkoenergian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talteenottoon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sopiva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tekstiilikokoelma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Kuvassa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oleva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takki</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sisältää</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lämpötila</a:t>
            </a:r>
            <a:r>
              <a:rPr lang="en-US" b="0" i="0" u="none" strike="noStrike" dirty="0">
                <a:solidFill>
                  <a:srgbClr val="000000"/>
                </a:solidFill>
                <a:effectLst/>
                <a:latin typeface="Calibri"/>
                <a:cs typeface="Calibri"/>
              </a:rPr>
              <a:t>- ja </a:t>
            </a:r>
            <a:r>
              <a:rPr lang="en-US" b="0" i="0" u="none" strike="noStrike" dirty="0" err="1">
                <a:solidFill>
                  <a:srgbClr val="000000"/>
                </a:solidFill>
                <a:effectLst/>
                <a:latin typeface="Calibri"/>
                <a:cs typeface="Calibri"/>
              </a:rPr>
              <a:t>kosteusanturin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joka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saa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virtansa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tekstiiliin</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integroiduista</a:t>
            </a:r>
            <a:r>
              <a:rPr lang="en-US" b="0" i="0" u="none" strike="noStrike" dirty="0">
                <a:solidFill>
                  <a:srgbClr val="000000"/>
                </a:solidFill>
                <a:effectLst/>
                <a:latin typeface="Calibri"/>
                <a:cs typeface="Calibri"/>
              </a:rPr>
              <a:t> </a:t>
            </a:r>
            <a:r>
              <a:rPr lang="en-US" b="0" i="0" u="none" strike="noStrike" dirty="0" err="1">
                <a:solidFill>
                  <a:srgbClr val="000000"/>
                </a:solidFill>
                <a:effectLst/>
                <a:latin typeface="Calibri"/>
                <a:cs typeface="Calibri"/>
              </a:rPr>
              <a:t>aurinkokennoista</a:t>
            </a:r>
            <a:r>
              <a:rPr lang="en-US" b="0" i="0" u="none" strike="noStrike" dirty="0">
                <a:solidFill>
                  <a:srgbClr val="000000"/>
                </a:solidFill>
                <a:effectLst/>
                <a:latin typeface="Calibri"/>
                <a:cs typeface="Calibri"/>
              </a:rPr>
              <a:t>.</a:t>
            </a:r>
          </a:p>
          <a:p>
            <a:pPr defTabSz="990478">
              <a:defRPr/>
            </a:pPr>
            <a:endParaRPr lang="en-US" b="0" i="0" u="none" strike="noStrike" dirty="0">
              <a:solidFill>
                <a:srgbClr val="000000"/>
              </a:solidFill>
              <a:effectLst/>
              <a:latin typeface="Calibri"/>
              <a:cs typeface="Calibri"/>
            </a:endParaRPr>
          </a:p>
          <a:p>
            <a:pPr marL="171450" indent="-171450" defTabSz="990478">
              <a:buFont typeface="Arial" panose="020B0604020202020204" pitchFamily="34" charset="0"/>
              <a:buChar char="•"/>
              <a:defRPr/>
            </a:pPr>
            <a:r>
              <a:rPr lang="fi-FI" b="0" i="0" u="none" strike="noStrike" dirty="0">
                <a:solidFill>
                  <a:srgbClr val="000000"/>
                </a:solidFill>
                <a:effectLst/>
                <a:latin typeface="Calibri"/>
                <a:cs typeface="Calibri"/>
              </a:rPr>
              <a:t>Radikaali luovuus tarkoittaa mm. täysin uudenlaisten lähestymistapojen omaksumista maailman suuriin haasteisiin. Tämä tarkoittaa käytännössä rohkeutta ajatella uudella tavalla ja rikkoa </a:t>
            </a:r>
            <a:r>
              <a:rPr lang="fi-FI" b="0" i="0" u="none" strike="noStrike">
                <a:solidFill>
                  <a:srgbClr val="000000"/>
                </a:solidFill>
                <a:effectLst/>
                <a:latin typeface="Calibri"/>
                <a:cs typeface="Calibri"/>
              </a:rPr>
              <a:t>rajoja.</a:t>
            </a:r>
            <a:endParaRPr lang="fi-FI" b="0" i="0" u="none" strike="noStrike" dirty="0">
              <a:solidFill>
                <a:srgbClr val="000000"/>
              </a:solidFill>
              <a:effectLst/>
              <a:latin typeface="Calibri"/>
              <a:cs typeface="Calibri"/>
            </a:endParaRPr>
          </a:p>
          <a:p>
            <a:pPr marL="171450" indent="-171450" defTabSz="990478">
              <a:buFont typeface="Arial" panose="020B0604020202020204" pitchFamily="34" charset="0"/>
              <a:buChar char="•"/>
              <a:defRPr/>
            </a:pPr>
            <a:r>
              <a:rPr lang="fi-FI" b="0" i="0" u="none" strike="noStrike" dirty="0">
                <a:solidFill>
                  <a:srgbClr val="000000"/>
                </a:solidFill>
                <a:effectLst/>
                <a:latin typeface="Calibri"/>
                <a:cs typeface="Calibri"/>
              </a:rPr>
              <a:t>Toimintamme perustuu korkealaatuiseen tutkimukseen, koulutukseen, vaikuttavuuteen ja yhteisiin arvoihimme: vastuullisuuteen, rohkeuteen ja yhteistyöhön.</a:t>
            </a:r>
          </a:p>
          <a:p>
            <a:pPr marL="171450" indent="-171450" defTabSz="990478">
              <a:buFont typeface="Arial" panose="020B0604020202020204" pitchFamily="34" charset="0"/>
              <a:buChar char="•"/>
              <a:defRPr/>
            </a:pPr>
            <a:r>
              <a:rPr lang="fi-FI" b="0" i="0" u="none" strike="noStrike" dirty="0">
                <a:solidFill>
                  <a:srgbClr val="000000"/>
                </a:solidFill>
                <a:effectLst/>
                <a:latin typeface="Calibri"/>
                <a:cs typeface="Calibri"/>
              </a:rPr>
              <a:t>Ratkaisemme globaaleja haasteita yhdistämällä </a:t>
            </a:r>
            <a:r>
              <a:rPr lang="en-US" b="0" i="0" u="none" strike="noStrike" dirty="0" err="1">
                <a:solidFill>
                  <a:srgbClr val="000000"/>
                </a:solidFill>
                <a:effectLst/>
                <a:latin typeface="Calibri" panose="020F0502020204030204" pitchFamily="34" charset="0"/>
              </a:rPr>
              <a:t>tieteen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teknologian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taiteen</a:t>
            </a:r>
            <a:r>
              <a:rPr lang="en-US" b="0" i="0" u="none" strike="noStrike" dirty="0">
                <a:solidFill>
                  <a:srgbClr val="000000"/>
                </a:solidFill>
                <a:effectLst/>
                <a:latin typeface="Calibri" panose="020F0502020204030204" pitchFamily="34" charset="0"/>
              </a:rPr>
              <a:t> ja </a:t>
            </a:r>
            <a:r>
              <a:rPr lang="en-US" b="0" i="0" u="none" strike="noStrike" dirty="0" err="1">
                <a:solidFill>
                  <a:srgbClr val="000000"/>
                </a:solidFill>
                <a:effectLst/>
                <a:latin typeface="Calibri" panose="020F0502020204030204" pitchFamily="34" charset="0"/>
              </a:rPr>
              <a:t>talouden</a:t>
            </a:r>
            <a:r>
              <a:rPr lang="en-US" b="0" i="0" u="none" strike="noStrike" dirty="0">
                <a:solidFill>
                  <a:srgbClr val="000000"/>
                </a:solidFill>
                <a:effectLst/>
                <a:latin typeface="Calibri" panose="020F0502020204030204" pitchFamily="34" charset="0"/>
              </a:rPr>
              <a:t>.</a:t>
            </a:r>
            <a:endParaRPr lang="en-US" b="0" i="0" u="none" strike="noStrike"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5</a:t>
            </a:fld>
            <a:endParaRPr lang="fi-FI"/>
          </a:p>
        </p:txBody>
      </p:sp>
    </p:spTree>
    <p:extLst>
      <p:ext uri="{BB962C8B-B14F-4D97-AF65-F5344CB8AC3E}">
        <p14:creationId xmlns:p14="http://schemas.microsoft.com/office/powerpoint/2010/main" val="270615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Esittelijä: </a:t>
            </a:r>
          </a:p>
          <a:p>
            <a:r>
              <a:rPr lang="fi-FI" dirty="0"/>
              <a:t>Kerro tässä omista kokemuksistasi:</a:t>
            </a:r>
          </a:p>
          <a:p>
            <a:pPr marL="171450" indent="-171450">
              <a:buFont typeface="Arial" panose="020B0604020202020204" pitchFamily="34" charset="0"/>
              <a:buChar char="•"/>
            </a:pPr>
            <a:r>
              <a:rPr lang="fi-FI" dirty="0"/>
              <a:t>oma tarinasi siitä, miten ja miksi olet valinnut juuri Aalto-yliopiston ja tullut Aaltoon opiskelemaan</a:t>
            </a:r>
          </a:p>
          <a:p>
            <a:pPr marL="171450" indent="-171450">
              <a:buFont typeface="Arial" panose="020B0604020202020204" pitchFamily="34" charset="0"/>
              <a:buChar char="•"/>
            </a:pPr>
            <a:r>
              <a:rPr lang="fi-FI" dirty="0"/>
              <a:t>opinnoistasi Aallossa </a:t>
            </a:r>
          </a:p>
          <a:p>
            <a:pPr marL="171450" indent="-171450">
              <a:buFont typeface="Arial" panose="020B0604020202020204" pitchFamily="34" charset="0"/>
              <a:buChar char="•"/>
            </a:pPr>
            <a:r>
              <a:rPr lang="fi-FI" dirty="0"/>
              <a:t>tulevaisuudensuunnitelmistasi</a:t>
            </a:r>
          </a:p>
          <a:p>
            <a:endParaRPr lang="fi-FI" dirty="0"/>
          </a:p>
          <a:p>
            <a:r>
              <a:rPr lang="fi-FI" dirty="0"/>
              <a:t>Mieti etukäteen vastaukset alla oleviin kysymyksiin ja käytä kysymyslistaa vastauksesi runkona. Voit valita itse kysymyslistasta relevanteimmat aiheet, joista haluat kertoa – kaikkia kysymyksiä ei tarvitse käydä läpi.</a:t>
            </a:r>
          </a:p>
          <a:p>
            <a:pPr marL="171450" indent="-171450">
              <a:buFont typeface="Arial" panose="020B0604020202020204" pitchFamily="34" charset="0"/>
              <a:buChar char="•"/>
            </a:pPr>
            <a:r>
              <a:rPr lang="fi-FI" dirty="0"/>
              <a:t>Mikä ala kiinnosti sinua? Mikä aine kiinnosti eniten lukiossa?</a:t>
            </a:r>
          </a:p>
          <a:p>
            <a:pPr marL="171450" indent="-171450">
              <a:buFont typeface="Arial" panose="020B0604020202020204" pitchFamily="34" charset="0"/>
              <a:buChar char="•"/>
            </a:pPr>
            <a:r>
              <a:rPr lang="fi-FI" dirty="0"/>
              <a:t>Mistä kuulit Aallosta?</a:t>
            </a:r>
          </a:p>
          <a:p>
            <a:pPr marL="171450" indent="-171450">
              <a:buFont typeface="Arial" panose="020B0604020202020204" pitchFamily="34" charset="0"/>
              <a:buChar char="•"/>
            </a:pPr>
            <a:r>
              <a:rPr lang="fi-FI" dirty="0"/>
              <a:t>Mikä sai sinut valitsemaan Aallon? Miksi Aalto oli sinulle juuri oikea vaihtoehto?</a:t>
            </a:r>
          </a:p>
          <a:p>
            <a:pPr marL="171450" indent="-171450">
              <a:buFont typeface="Arial" panose="020B0604020202020204" pitchFamily="34" charset="0"/>
              <a:buChar char="•"/>
            </a:pPr>
            <a:r>
              <a:rPr lang="fi-FI" dirty="0"/>
              <a:t>Miten hait Aalto-yliopistoon? (todistusvalinta, valintakokeet, valintakokeisiin valmistautuminen/ennakkotehtävät)</a:t>
            </a:r>
          </a:p>
          <a:p>
            <a:pPr marL="171450" indent="-171450">
              <a:buFont typeface="Arial" panose="020B0604020202020204" pitchFamily="34" charset="0"/>
              <a:buChar char="•"/>
            </a:pPr>
            <a:r>
              <a:rPr lang="fi-FI" dirty="0"/>
              <a:t>Mistä olet kotoisin? Miten olet integroitunut Aallon opiskelijayhteisöön?</a:t>
            </a:r>
          </a:p>
          <a:p>
            <a:pPr marL="171450" indent="-171450">
              <a:buFont typeface="Arial" panose="020B0604020202020204" pitchFamily="34" charset="0"/>
              <a:buChar char="•"/>
            </a:pPr>
            <a:r>
              <a:rPr lang="fi-FI" dirty="0"/>
              <a:t>Mikä on parasta opiskelussa? Mitkä ovat olleet tähänastisia kohokohtia? Mitä vielä toivot opinnoiltasi?</a:t>
            </a:r>
          </a:p>
          <a:p>
            <a:pPr marL="171450" indent="-171450">
              <a:buFont typeface="Arial" panose="020B0604020202020204" pitchFamily="34" charset="0"/>
              <a:buChar char="•"/>
            </a:pPr>
            <a:r>
              <a:rPr lang="fi-FI" dirty="0"/>
              <a:t>Oletko töissä opintojen ohella?</a:t>
            </a:r>
          </a:p>
          <a:p>
            <a:pPr marL="171450" indent="-171450">
              <a:buFont typeface="Arial" panose="020B0604020202020204" pitchFamily="34" charset="0"/>
              <a:buChar char="•"/>
            </a:pPr>
            <a:r>
              <a:rPr lang="fi-FI" dirty="0"/>
              <a:t>Millaisia tulevaisuudensuunnitelmia sinulla on?</a:t>
            </a:r>
          </a:p>
          <a:p>
            <a:pPr marL="171450" indent="-171450">
              <a:buFont typeface="Arial" panose="020B0604020202020204" pitchFamily="34" charset="0"/>
              <a:buChar char="•"/>
            </a:pPr>
            <a:r>
              <a:rPr lang="fi-FI" dirty="0"/>
              <a:t>Haluatko kertoa vielä jotakin muuta opinnoistasi Aallossa?</a:t>
            </a:r>
          </a:p>
        </p:txBody>
      </p:sp>
      <p:sp>
        <p:nvSpPr>
          <p:cNvPr id="4" name="Slide Number Placeholder 3"/>
          <p:cNvSpPr>
            <a:spLocks noGrp="1"/>
          </p:cNvSpPr>
          <p:nvPr>
            <p:ph type="sldNum" sz="quarter" idx="5"/>
          </p:nvPr>
        </p:nvSpPr>
        <p:spPr/>
        <p:txBody>
          <a:bodyPr/>
          <a:lstStyle/>
          <a:p>
            <a:fld id="{CB868C32-EF99-4F91-9ACD-FA27EAEF0DAD}" type="slidenum">
              <a:rPr lang="fi-FI" smtClean="0"/>
              <a:pPr/>
              <a:t>6</a:t>
            </a:fld>
            <a:endParaRPr lang="fi-FI"/>
          </a:p>
        </p:txBody>
      </p:sp>
    </p:spTree>
    <p:extLst>
      <p:ext uri="{BB962C8B-B14F-4D97-AF65-F5344CB8AC3E}">
        <p14:creationId xmlns:p14="http://schemas.microsoft.com/office/powerpoint/2010/main" val="324449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Esittelijä: </a:t>
            </a:r>
          </a:p>
          <a:p>
            <a:r>
              <a:rPr lang="fi-FI" dirty="0"/>
              <a:t>Tyhjennä tästä lukujärjestyspohjasta malliesimerkin merkinnät ja täytä lukujärjestys omilla tiedoillasi. Voit täyttää lukujärjestykseen esimerkiksi kuluvan viikon kalenterimerkintäsi tai tyypillisen opiskeluviikkosi lukujärjestyksen. Lisää lukujärjestykseen luennot, harkat, tenttiin valmistautuminen, järjestöelämä, mahdolliset työt, liikuntavuorot, YTHS-käynnit, yms. Kerro myös, millä kampuksella opiskelet (Otaniemi, Mikkeli) sekä mitä yliopiston tiloja käytät (</a:t>
            </a:r>
            <a:r>
              <a:rPr lang="fi-FI" dirty="0" err="1"/>
              <a:t>hub</a:t>
            </a:r>
            <a:r>
              <a:rPr lang="fi-FI" dirty="0"/>
              <a:t>, oppimiskeskus, kirjasto, ryhmätyötilat, kahvilat). Tämän kuvan tarkoitus on antaa kuulijoille realistinen kuva opiskelijan ajankäytöstä ja osoittaa, että opiskelu ja opiskeluelämä on muutakin kuin luennoilla istumista.</a:t>
            </a:r>
          </a:p>
          <a:p>
            <a:endParaRPr lang="fi-FI" dirty="0"/>
          </a:p>
          <a:p>
            <a:r>
              <a:rPr lang="fi-FI" dirty="0"/>
              <a:t>Kerro tässä omista kokemuksistasi:</a:t>
            </a:r>
          </a:p>
          <a:p>
            <a:pPr marL="171450" indent="-171450">
              <a:buFont typeface="Arial" panose="020B0604020202020204" pitchFamily="34" charset="0"/>
              <a:buChar char="•"/>
            </a:pPr>
            <a:r>
              <a:rPr lang="fi-FI" dirty="0"/>
              <a:t>Mitä opiskelet? (Millaisia opintokokonaisuuksia olet suorittanut, mitä vielä aiot suorittaa?)</a:t>
            </a:r>
          </a:p>
          <a:p>
            <a:pPr marL="171450" indent="-171450">
              <a:buFont typeface="Arial" panose="020B0604020202020204" pitchFamily="34" charset="0"/>
              <a:buChar char="•"/>
            </a:pPr>
            <a:r>
              <a:rPr lang="fi-FI" dirty="0"/>
              <a:t>Miten opiskelet, kuuluvatko arkeesi luennot, harkat, tentit jne.?</a:t>
            </a:r>
          </a:p>
          <a:p>
            <a:pPr marL="171450" indent="-171450">
              <a:buFont typeface="Arial" panose="020B0604020202020204" pitchFamily="34" charset="0"/>
              <a:buChar char="•"/>
            </a:pPr>
            <a:r>
              <a:rPr lang="fi-FI" dirty="0"/>
              <a:t>Millaisissa projekteissa olet ollut mukana?</a:t>
            </a:r>
          </a:p>
          <a:p>
            <a:endParaRPr lang="fi-FI" dirty="0"/>
          </a:p>
          <a:p>
            <a:r>
              <a:rPr lang="fi-FI" dirty="0"/>
              <a:t>Lukujärjestyksen kohdalla taiteiden alan opiskelusta hyvä mainita:</a:t>
            </a:r>
          </a:p>
          <a:p>
            <a:pPr marL="171450" indent="-171450">
              <a:buFont typeface="Arial" panose="020B0604020202020204" pitchFamily="34" charset="0"/>
              <a:buChar char="•"/>
            </a:pPr>
            <a:r>
              <a:rPr lang="fi-FI" dirty="0"/>
              <a:t>Tenttejä äärimmäisen vähän, enemmän käytännön työskentelyä; projektit arvioidaan kritiikeissä</a:t>
            </a:r>
          </a:p>
          <a:p>
            <a:pPr marL="171450" indent="-171450">
              <a:buFont typeface="Arial" panose="020B0604020202020204" pitchFamily="34" charset="0"/>
              <a:buChar char="•"/>
            </a:pPr>
            <a:r>
              <a:rPr lang="fi-FI" dirty="0"/>
              <a:t>Suurin osa kursseista läsnäolopakollisia</a:t>
            </a:r>
          </a:p>
          <a:p>
            <a:pPr marL="171450" indent="-171450">
              <a:buFont typeface="Arial" panose="020B0604020202020204" pitchFamily="34" charset="0"/>
              <a:buChar char="•"/>
            </a:pPr>
            <a:r>
              <a:rPr lang="fi-FI" dirty="0"/>
              <a:t>Etenkin kandidaattiopinnoissa tyypillistä, että koulupäivä esim. 9-17 samaa kurssia</a:t>
            </a:r>
          </a:p>
        </p:txBody>
      </p:sp>
      <p:sp>
        <p:nvSpPr>
          <p:cNvPr id="4" name="Slide Number Placeholder 3"/>
          <p:cNvSpPr>
            <a:spLocks noGrp="1"/>
          </p:cNvSpPr>
          <p:nvPr>
            <p:ph type="sldNum" sz="quarter" idx="5"/>
          </p:nvPr>
        </p:nvSpPr>
        <p:spPr/>
        <p:txBody>
          <a:bodyPr/>
          <a:lstStyle/>
          <a:p>
            <a:fld id="{CB868C32-EF99-4F91-9ACD-FA27EAEF0DAD}" type="slidenum">
              <a:rPr lang="fi-FI" smtClean="0"/>
              <a:pPr/>
              <a:t>7</a:t>
            </a:fld>
            <a:endParaRPr lang="fi-FI"/>
          </a:p>
        </p:txBody>
      </p:sp>
    </p:spTree>
    <p:extLst>
      <p:ext uri="{BB962C8B-B14F-4D97-AF65-F5344CB8AC3E}">
        <p14:creationId xmlns:p14="http://schemas.microsoft.com/office/powerpoint/2010/main" val="190142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Esittelijä: </a:t>
            </a:r>
          </a:p>
          <a:p>
            <a:r>
              <a:rPr lang="fi-FI" dirty="0"/>
              <a:t>Vaihda kuvien paikalle omia kuviasi. </a:t>
            </a:r>
          </a:p>
          <a:p>
            <a:r>
              <a:rPr lang="fi-FI" dirty="0"/>
              <a:t>Kerro vapaasti opinnoistasi + projekteista, joissa olet ollut mukana + omista vaihto-opinnoistasi + harrastustoiminnasta + ainejärjestötoiminnasta</a:t>
            </a:r>
          </a:p>
        </p:txBody>
      </p:sp>
      <p:sp>
        <p:nvSpPr>
          <p:cNvPr id="4" name="Slide Number Placeholder 3"/>
          <p:cNvSpPr>
            <a:spLocks noGrp="1"/>
          </p:cNvSpPr>
          <p:nvPr>
            <p:ph type="sldNum" sz="quarter" idx="5"/>
          </p:nvPr>
        </p:nvSpPr>
        <p:spPr/>
        <p:txBody>
          <a:bodyPr/>
          <a:lstStyle/>
          <a:p>
            <a:fld id="{CB868C32-EF99-4F91-9ACD-FA27EAEF0DAD}" type="slidenum">
              <a:rPr lang="fi-FI" smtClean="0"/>
              <a:pPr/>
              <a:t>8</a:t>
            </a:fld>
            <a:endParaRPr lang="fi-FI"/>
          </a:p>
        </p:txBody>
      </p:sp>
    </p:spTree>
    <p:extLst>
      <p:ext uri="{BB962C8B-B14F-4D97-AF65-F5344CB8AC3E}">
        <p14:creationId xmlns:p14="http://schemas.microsoft.com/office/powerpoint/2010/main" val="4227856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Esittelijä: </a:t>
            </a:r>
          </a:p>
          <a:p>
            <a:r>
              <a:rPr lang="fi-FI" dirty="0"/>
              <a:t>Vaihda kuvien paikalle omia kuviasi. Kuvat voivat olla mistä tahansa opiskeluprojektistasi ja miltä alalta tahansa (tekniikka, talous, taide)! Jos sinulla ei ole tähän sopivia kuvia, poista sivu.</a:t>
            </a:r>
          </a:p>
          <a:p>
            <a:r>
              <a:rPr lang="fi-FI" dirty="0"/>
              <a:t>Kerro vapaasti opiskeluprojekteista, joissa olet ollut.</a:t>
            </a:r>
          </a:p>
        </p:txBody>
      </p:sp>
      <p:sp>
        <p:nvSpPr>
          <p:cNvPr id="4" name="Slide Number Placeholder 3"/>
          <p:cNvSpPr>
            <a:spLocks noGrp="1"/>
          </p:cNvSpPr>
          <p:nvPr>
            <p:ph type="sldNum" sz="quarter" idx="5"/>
          </p:nvPr>
        </p:nvSpPr>
        <p:spPr/>
        <p:txBody>
          <a:bodyPr/>
          <a:lstStyle/>
          <a:p>
            <a:fld id="{CB868C32-EF99-4F91-9ACD-FA27EAEF0DAD}" type="slidenum">
              <a:rPr lang="fi-FI" smtClean="0"/>
              <a:pPr/>
              <a:t>9</a:t>
            </a:fld>
            <a:endParaRPr lang="fi-FI"/>
          </a:p>
        </p:txBody>
      </p:sp>
    </p:spTree>
    <p:extLst>
      <p:ext uri="{BB962C8B-B14F-4D97-AF65-F5344CB8AC3E}">
        <p14:creationId xmlns:p14="http://schemas.microsoft.com/office/powerpoint/2010/main" val="28534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dirty="0"/>
              <a:t>Arvostettu tutkinto, joka avaa lukuisia ovia yhteiskunnan kehittämiseen liiketoiminnallisesta näkökulmasta.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Voit yhdistää tekniikan, taiteen ja muotoilun opintoja kauppatieteiden opintojen kanssa.​</a:t>
            </a:r>
          </a:p>
          <a:p>
            <a:pPr marL="171450" indent="-171450">
              <a:buFont typeface="Arial" panose="020B0604020202020204" pitchFamily="34" charset="0"/>
              <a:buChar char="•"/>
            </a:pPr>
            <a:r>
              <a:rPr lang="fi-FI" dirty="0"/>
              <a:t>Sosiaalisen median kanavistamme löydät mielenkiintoista sisältöä ja inspiroivia tarinoita opiskelusta, opiskelijaelämästä ja alumneistamme.​</a:t>
            </a:r>
          </a:p>
          <a:p>
            <a:pPr marL="171450" indent="-171450">
              <a:buFont typeface="Arial" panose="020B0604020202020204" pitchFamily="34" charset="0"/>
              <a:buChar char="•"/>
            </a:pPr>
            <a:r>
              <a:rPr lang="fi-FI" dirty="0"/>
              <a:t>Opiskelijaelämää voi seurata etenkin </a:t>
            </a:r>
            <a:r>
              <a:rPr lang="fi-FI" dirty="0" err="1"/>
              <a:t>Kauppiksen</a:t>
            </a:r>
            <a:r>
              <a:rPr lang="fi-FI" dirty="0"/>
              <a:t> </a:t>
            </a:r>
            <a:r>
              <a:rPr lang="fi-FI" dirty="0" err="1"/>
              <a:t>IG:ssä</a:t>
            </a:r>
            <a:r>
              <a:rPr lang="fi-FI" dirty="0"/>
              <a:t>, jossa on paljon eri ohjelmissa opiskelevien </a:t>
            </a:r>
            <a:r>
              <a:rPr lang="fi-FI" dirty="0" err="1"/>
              <a:t>takeovereita</a:t>
            </a:r>
            <a:r>
              <a:rPr lang="fi-FI" dirty="0"/>
              <a:t>, jotka liittyvät ajankohtaisiin asioihin</a:t>
            </a:r>
          </a:p>
          <a:p>
            <a:endParaRPr lang="fi-FI" dirty="0"/>
          </a:p>
          <a:p>
            <a:r>
              <a:rPr lang="fi-FI" dirty="0"/>
              <a:t>Opiskelu kauppatieteellisellä alalla on:</a:t>
            </a:r>
          </a:p>
          <a:p>
            <a:pPr marL="171450" indent="-171450">
              <a:buFont typeface="Arial" panose="020B0604020202020204" pitchFamily="34" charset="0"/>
              <a:buChar char="•"/>
            </a:pPr>
            <a:r>
              <a:rPr lang="fi-FI" b="1" dirty="0"/>
              <a:t>Itsenäistä ja joustavaa</a:t>
            </a:r>
            <a:br>
              <a:rPr lang="fi-FI" dirty="0"/>
            </a:br>
            <a:r>
              <a:rPr lang="fi-FI" dirty="0"/>
              <a:t>Kurssit koostuvat luennoista, ryhmätöistä ja joissakin tapauksissa myös laskuharjoituksista ja lopputenteistä. Jokainen voi opiskella omalla tavallaan.​</a:t>
            </a:r>
          </a:p>
          <a:p>
            <a:pPr marL="171450" indent="-171450">
              <a:buFont typeface="Arial" panose="020B0604020202020204" pitchFamily="34" charset="0"/>
              <a:buChar char="•"/>
            </a:pPr>
            <a:r>
              <a:rPr lang="fi-FI" b="1" dirty="0"/>
              <a:t>Ratkaisukeskeistä</a:t>
            </a:r>
            <a:br>
              <a:rPr lang="fi-FI" dirty="0"/>
            </a:br>
            <a:r>
              <a:rPr lang="fi-FI" dirty="0"/>
              <a:t>Kursseilla käsitellään ja ratkotaan oikeita yritysmaailman ja yhteiskunnan haasteita globaalilla tasolla. </a:t>
            </a:r>
          </a:p>
          <a:p>
            <a:pPr marL="171450" indent="-171450">
              <a:buFont typeface="Arial" panose="020B0604020202020204" pitchFamily="34" charset="0"/>
              <a:buChar char="•"/>
            </a:pPr>
            <a:r>
              <a:rPr lang="fi-FI" b="1" dirty="0"/>
              <a:t>Yhteisöllistä</a:t>
            </a:r>
            <a:br>
              <a:rPr lang="fi-FI" dirty="0"/>
            </a:br>
            <a:r>
              <a:rPr lang="fi-FI" dirty="0" err="1"/>
              <a:t>Kauppiksen</a:t>
            </a:r>
            <a:r>
              <a:rPr lang="fi-FI" dirty="0"/>
              <a:t> oma opiskelijayhdistys, KY, ajaa opiskelijoiden asiaa ja tarjoaa monipuolista harrastustoimintaa. Vahva ryhmähenki ja kannustus näkyvät luentosalien lisäksi vapaa-ajan toiminnassa. </a:t>
            </a:r>
          </a:p>
          <a:p>
            <a:pPr marL="171450" indent="-171450">
              <a:buFont typeface="Arial" panose="020B0604020202020204" pitchFamily="34" charset="0"/>
              <a:buChar char="•"/>
            </a:pPr>
            <a:r>
              <a:rPr lang="fi-FI" b="1" dirty="0"/>
              <a:t>Asiantuntijuuteen tähtäävää​</a:t>
            </a:r>
            <a:br>
              <a:rPr lang="fi-FI" dirty="0"/>
            </a:br>
            <a:r>
              <a:rPr lang="fi-FI" dirty="0"/>
              <a:t>Saat työkalut toimia asiantuntija- ja johtotehtävissä. </a:t>
            </a:r>
            <a:r>
              <a:rPr lang="fi-FI" dirty="0" err="1"/>
              <a:t>Kauppiksesta</a:t>
            </a:r>
            <a:r>
              <a:rPr lang="fi-FI" dirty="0"/>
              <a:t> valmistuneet ovat arvostettuja työmarkkinoilla ja onnistuvat löytämään koulutustaan vastaavaa työtä.</a:t>
            </a:r>
          </a:p>
        </p:txBody>
      </p:sp>
      <p:sp>
        <p:nvSpPr>
          <p:cNvPr id="4" name="Slide Number Placeholder 3"/>
          <p:cNvSpPr>
            <a:spLocks noGrp="1"/>
          </p:cNvSpPr>
          <p:nvPr>
            <p:ph type="sldNum" sz="quarter" idx="5"/>
          </p:nvPr>
        </p:nvSpPr>
        <p:spPr/>
        <p:txBody>
          <a:bodyPr/>
          <a:lstStyle/>
          <a:p>
            <a:fld id="{CB868C32-EF99-4F91-9ACD-FA27EAEF0DAD}" type="slidenum">
              <a:rPr lang="fi-FI" smtClean="0"/>
              <a:pPr/>
              <a:t>11</a:t>
            </a:fld>
            <a:endParaRPr lang="fi-FI"/>
          </a:p>
        </p:txBody>
      </p:sp>
    </p:spTree>
    <p:extLst>
      <p:ext uri="{BB962C8B-B14F-4D97-AF65-F5344CB8AC3E}">
        <p14:creationId xmlns:p14="http://schemas.microsoft.com/office/powerpoint/2010/main" val="358730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Pääaine: Valitaan ensimmäisen vuoden päätteeksi</a:t>
            </a:r>
          </a:p>
          <a:p>
            <a:r>
              <a:rPr lang="fi-FI" dirty="0"/>
              <a:t>Ensimmäisenä vuonna yhteistä. Perusopintojen jälkeen erikoistutaan ja syvennytään valittuihin pääaineisiin.​</a:t>
            </a:r>
          </a:p>
          <a:p>
            <a:endParaRPr lang="fi-FI" dirty="0"/>
          </a:p>
        </p:txBody>
      </p:sp>
      <p:sp>
        <p:nvSpPr>
          <p:cNvPr id="4" name="Slide Number Placeholder 3"/>
          <p:cNvSpPr>
            <a:spLocks noGrp="1"/>
          </p:cNvSpPr>
          <p:nvPr>
            <p:ph type="sldNum" sz="quarter" idx="5"/>
          </p:nvPr>
        </p:nvSpPr>
        <p:spPr/>
        <p:txBody>
          <a:bodyPr/>
          <a:lstStyle/>
          <a:p>
            <a:fld id="{CB868C32-EF99-4F91-9ACD-FA27EAEF0DAD}" type="slidenum">
              <a:rPr lang="fi-FI" smtClean="0"/>
              <a:pPr/>
              <a:t>12</a:t>
            </a:fld>
            <a:endParaRPr lang="fi-FI"/>
          </a:p>
        </p:txBody>
      </p:sp>
    </p:spTree>
    <p:extLst>
      <p:ext uri="{BB962C8B-B14F-4D97-AF65-F5344CB8AC3E}">
        <p14:creationId xmlns:p14="http://schemas.microsoft.com/office/powerpoint/2010/main" val="40044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creativecommons.org/licenses/by-nc-nd/4.0/" TargetMode="External"/><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png"/><Relationship Id="rId4" Type="http://schemas.microsoft.com/office/2007/relationships/hdphoto" Target="../media/hdphoto3.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 Id="rId6" Type="http://schemas.microsoft.com/office/2007/relationships/hdphoto" Target="../media/hdphoto7.wdp"/><Relationship Id="rId5" Type="http://schemas.openxmlformats.org/officeDocument/2006/relationships/image" Target="../media/image3.png"/><Relationship Id="rId4" Type="http://schemas.microsoft.com/office/2007/relationships/hdphoto" Target="../media/hdphoto6.wdp"/></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2BA800C0-3A4D-4F0E-A957-7F1E5DEEC7DA}"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5" name="Text Placeholder 4">
            <a:extLst>
              <a:ext uri="{FF2B5EF4-FFF2-40B4-BE49-F238E27FC236}">
                <a16:creationId xmlns:a16="http://schemas.microsoft.com/office/drawing/2014/main" id="{685D2EC0-DA54-1467-286B-7FC38FB8B70A}"/>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3848636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16E1DA7C-1B08-4EB5-987E-7E79D498F0DB}" type="datetime1">
              <a:rPr lang="fi-FI" smtClean="0"/>
              <a:t>3.10.2024</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4E29A865-2001-B925-B058-7F4CEC8FF5B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5484076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69F6B43-DE36-0148-A7EA-157879F29459}"/>
              </a:ext>
            </a:extLst>
          </p:cNvPr>
          <p:cNvSpPr>
            <a:spLocks noGrp="1"/>
          </p:cNvSpPr>
          <p:nvPr>
            <p:ph type="dt" sz="half" idx="14"/>
          </p:nvPr>
        </p:nvSpPr>
        <p:spPr/>
        <p:txBody>
          <a:bodyPr/>
          <a:lstStyle/>
          <a:p>
            <a:fld id="{F319856C-22BD-41FC-AF81-1BB70C92327F}" type="datetime1">
              <a:rPr lang="fi-FI" smtClean="0"/>
              <a:t>3.10.2024</a:t>
            </a:fld>
            <a:endParaRPr lang="fi-FI" dirty="0"/>
          </a:p>
        </p:txBody>
      </p:sp>
      <p:sp>
        <p:nvSpPr>
          <p:cNvPr id="5" name="Footer Placeholder 4">
            <a:extLst>
              <a:ext uri="{FF2B5EF4-FFF2-40B4-BE49-F238E27FC236}">
                <a16:creationId xmlns:a16="http://schemas.microsoft.com/office/drawing/2014/main" id="{5FD05162-E4FC-F030-07AC-FC3AEEFFF4E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102E61C5-655F-9E60-460E-8B16B76A7F3A}"/>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E73BB4C-6EC5-371E-1EAE-C8A6FEDC360F}"/>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9082001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5E78DCC-4AC7-C533-30A2-5C63D26BDB4B}"/>
              </a:ext>
            </a:extLst>
          </p:cNvPr>
          <p:cNvSpPr>
            <a:spLocks noGrp="1"/>
          </p:cNvSpPr>
          <p:nvPr>
            <p:ph type="dt" sz="half" idx="14"/>
          </p:nvPr>
        </p:nvSpPr>
        <p:spPr/>
        <p:txBody>
          <a:bodyPr/>
          <a:lstStyle/>
          <a:p>
            <a:fld id="{94EEE8A0-D200-44C7-99BF-B78899738F43}" type="datetime1">
              <a:rPr lang="fi-FI" smtClean="0"/>
              <a:t>3.10.2024</a:t>
            </a:fld>
            <a:endParaRPr lang="fi-FI" dirty="0"/>
          </a:p>
        </p:txBody>
      </p:sp>
      <p:sp>
        <p:nvSpPr>
          <p:cNvPr id="5" name="Footer Placeholder 4">
            <a:extLst>
              <a:ext uri="{FF2B5EF4-FFF2-40B4-BE49-F238E27FC236}">
                <a16:creationId xmlns:a16="http://schemas.microsoft.com/office/drawing/2014/main" id="{F13AEA57-51F9-8677-BE77-6A173FB52ACF}"/>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545089EB-5ECF-87F1-77A7-C15D7B25B77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7D5F13A0-8C72-600B-9974-1DCA3E4159D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5265025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68E7816-46AF-EDE4-B973-3A70EF994BCC}"/>
              </a:ext>
            </a:extLst>
          </p:cNvPr>
          <p:cNvSpPr>
            <a:spLocks noGrp="1"/>
          </p:cNvSpPr>
          <p:nvPr>
            <p:ph type="dt" sz="half" idx="14"/>
          </p:nvPr>
        </p:nvSpPr>
        <p:spPr/>
        <p:txBody>
          <a:bodyPr/>
          <a:lstStyle>
            <a:lvl1pPr>
              <a:defRPr>
                <a:solidFill>
                  <a:schemeClr val="bg1"/>
                </a:solidFill>
              </a:defRPr>
            </a:lvl1pPr>
          </a:lstStyle>
          <a:p>
            <a:fld id="{02096FD4-9DA7-448F-84D9-CC7ED86D62AD}" type="datetime1">
              <a:rPr lang="fi-FI" smtClean="0"/>
              <a:t>3.10.2024</a:t>
            </a:fld>
            <a:endParaRPr lang="fi-FI" dirty="0"/>
          </a:p>
        </p:txBody>
      </p:sp>
      <p:sp>
        <p:nvSpPr>
          <p:cNvPr id="5" name="Footer Placeholder 4">
            <a:extLst>
              <a:ext uri="{FF2B5EF4-FFF2-40B4-BE49-F238E27FC236}">
                <a16:creationId xmlns:a16="http://schemas.microsoft.com/office/drawing/2014/main" id="{E3E6E867-4E34-AE05-3565-F0277F684973}"/>
              </a:ext>
            </a:extLst>
          </p:cNvPr>
          <p:cNvSpPr>
            <a:spLocks noGrp="1"/>
          </p:cNvSpPr>
          <p:nvPr>
            <p:ph type="ftr" sz="quarter" idx="15"/>
          </p:nvPr>
        </p:nvSpPr>
        <p:spPr/>
        <p:txBody>
          <a:bodyPr/>
          <a:lstStyle>
            <a:lvl1pPr>
              <a:defRPr>
                <a:solidFill>
                  <a:schemeClr val="bg1"/>
                </a:solidFill>
              </a:defRPr>
            </a:lvl1pPr>
          </a:lstStyle>
          <a:p>
            <a:endParaRPr lang="fi-FI" dirty="0"/>
          </a:p>
        </p:txBody>
      </p:sp>
      <p:sp>
        <p:nvSpPr>
          <p:cNvPr id="6" name="Slide Number Placeholder 5">
            <a:extLst>
              <a:ext uri="{FF2B5EF4-FFF2-40B4-BE49-F238E27FC236}">
                <a16:creationId xmlns:a16="http://schemas.microsoft.com/office/drawing/2014/main" id="{1C11884A-89D7-C67B-7CC3-A45310410CE1}"/>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B5327C8-35AE-43B7-A01A-DC1FE2F0BEF1}"/>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632032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2">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FAC22D7-D1D6-D8DB-06A4-46EE3349040B}"/>
              </a:ext>
            </a:extLst>
          </p:cNvPr>
          <p:cNvSpPr>
            <a:spLocks noGrp="1"/>
          </p:cNvSpPr>
          <p:nvPr>
            <p:ph type="dt" sz="half" idx="14"/>
          </p:nvPr>
        </p:nvSpPr>
        <p:spPr/>
        <p:txBody>
          <a:bodyPr/>
          <a:lstStyle/>
          <a:p>
            <a:fld id="{FFF71782-49DF-4251-96C1-1ED1AEE07179}" type="datetime1">
              <a:rPr lang="fi-FI" smtClean="0"/>
              <a:t>3.10.2024</a:t>
            </a:fld>
            <a:endParaRPr lang="fi-FI" dirty="0"/>
          </a:p>
        </p:txBody>
      </p:sp>
      <p:sp>
        <p:nvSpPr>
          <p:cNvPr id="5" name="Footer Placeholder 4">
            <a:extLst>
              <a:ext uri="{FF2B5EF4-FFF2-40B4-BE49-F238E27FC236}">
                <a16:creationId xmlns:a16="http://schemas.microsoft.com/office/drawing/2014/main" id="{1A1A431B-3F31-0E0E-6255-138EC93AAE6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D5BEC0DB-FC2B-561F-42FF-3B0802FA528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DA234B95-8F0F-4EC3-9F33-8DD846B5BE8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792279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2">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F01F7BF-6136-1293-03E9-87CB159D78B4}"/>
              </a:ext>
            </a:extLst>
          </p:cNvPr>
          <p:cNvSpPr>
            <a:spLocks noGrp="1"/>
          </p:cNvSpPr>
          <p:nvPr>
            <p:ph type="dt" sz="half" idx="14"/>
          </p:nvPr>
        </p:nvSpPr>
        <p:spPr/>
        <p:txBody>
          <a:bodyPr/>
          <a:lstStyle/>
          <a:p>
            <a:fld id="{BC625B14-2B4E-49A1-983C-100F50A12452}" type="datetime1">
              <a:rPr lang="fi-FI" smtClean="0"/>
              <a:t>3.10.2024</a:t>
            </a:fld>
            <a:endParaRPr lang="fi-FI" dirty="0"/>
          </a:p>
        </p:txBody>
      </p:sp>
      <p:sp>
        <p:nvSpPr>
          <p:cNvPr id="5" name="Footer Placeholder 4">
            <a:extLst>
              <a:ext uri="{FF2B5EF4-FFF2-40B4-BE49-F238E27FC236}">
                <a16:creationId xmlns:a16="http://schemas.microsoft.com/office/drawing/2014/main" id="{48FE259E-7E55-6AB4-BF0A-B44DAFEF9901}"/>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F96378F-80BB-E789-AD86-D9EA44DA29E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F82C49FA-163A-6789-9F54-6B5716B363AC}"/>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9252242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EB261AA-A967-344D-10CF-A52EC9EFC271}"/>
              </a:ext>
            </a:extLst>
          </p:cNvPr>
          <p:cNvSpPr>
            <a:spLocks noGrp="1"/>
          </p:cNvSpPr>
          <p:nvPr>
            <p:ph type="dt" sz="half" idx="14"/>
          </p:nvPr>
        </p:nvSpPr>
        <p:spPr/>
        <p:txBody>
          <a:bodyPr/>
          <a:lstStyle/>
          <a:p>
            <a:fld id="{4796F3FE-7809-47F6-A8C4-E1B9C9C651E4}" type="datetime1">
              <a:rPr lang="fi-FI" smtClean="0"/>
              <a:t>3.10.2024</a:t>
            </a:fld>
            <a:endParaRPr lang="fi-FI" dirty="0"/>
          </a:p>
        </p:txBody>
      </p:sp>
      <p:sp>
        <p:nvSpPr>
          <p:cNvPr id="5" name="Footer Placeholder 4">
            <a:extLst>
              <a:ext uri="{FF2B5EF4-FFF2-40B4-BE49-F238E27FC236}">
                <a16:creationId xmlns:a16="http://schemas.microsoft.com/office/drawing/2014/main" id="{DC5CAA6F-5588-75A0-B42A-E7B4358C7B7E}"/>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C4CB569-8C10-87E5-2F35-74ED3EF15E59}"/>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771EAB8-E976-3394-3EDD-274481E2110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6731957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CE10FE-B9CB-31C9-C131-FA8A9355BEFC}"/>
              </a:ext>
            </a:extLst>
          </p:cNvPr>
          <p:cNvSpPr>
            <a:spLocks noGrp="1"/>
          </p:cNvSpPr>
          <p:nvPr>
            <p:ph type="dt" sz="half" idx="14"/>
          </p:nvPr>
        </p:nvSpPr>
        <p:spPr/>
        <p:txBody>
          <a:bodyPr/>
          <a:lstStyle/>
          <a:p>
            <a:fld id="{813C8835-D307-4258-A3A0-D6D01C3D6A02}" type="datetime1">
              <a:rPr lang="fi-FI" smtClean="0"/>
              <a:t>3.10.2024</a:t>
            </a:fld>
            <a:endParaRPr lang="fi-FI" dirty="0"/>
          </a:p>
        </p:txBody>
      </p:sp>
      <p:sp>
        <p:nvSpPr>
          <p:cNvPr id="5" name="Footer Placeholder 4">
            <a:extLst>
              <a:ext uri="{FF2B5EF4-FFF2-40B4-BE49-F238E27FC236}">
                <a16:creationId xmlns:a16="http://schemas.microsoft.com/office/drawing/2014/main" id="{E5AB6C74-8053-BBC4-940C-7BD1DA87F424}"/>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8233658A-D30E-64F2-DD4D-DE5EA0255E92}"/>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531D53A2-130E-125B-FE0A-6CBEABB2567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7634043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2">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F731E99-3C7B-49D2-A668-4F81F502E959}"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062062DE-D201-A7D5-B7B2-4A339438FA13}"/>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4143580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Yellow 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6B325826-F92D-425A-81E3-2BBA101149E8}"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048323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solidFill>
                  <a:schemeClr val="bg1"/>
                </a:solidFill>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3BCB5CE3-7640-4FB5-A2A4-770F0B4450C0}"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17CE8771-BE66-1CA7-49E6-9AB044AB7480}"/>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8346350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3">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995732B7-9D02-43F0-8DDE-54D8F9C8E803}"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791692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ue 3">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CC0E368C-9E03-4CFB-AB2B-A63C04375488}"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47634320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Black 3">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2806608F-D96E-42C2-B3A9-09B14D07446D}"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bg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bg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29673422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White 3">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C75DB03-1B34-47A3-8EA2-26D9E0502960}"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itle 1">
            <a:extLst>
              <a:ext uri="{FF2B5EF4-FFF2-40B4-BE49-F238E27FC236}">
                <a16:creationId xmlns:a16="http://schemas.microsoft.com/office/drawing/2014/main" id="{1AB5AED4-B00A-C1A4-E287-ED21BF24F070}"/>
              </a:ext>
            </a:extLst>
          </p:cNvPr>
          <p:cNvSpPr>
            <a:spLocks noGrp="1"/>
          </p:cNvSpPr>
          <p:nvPr>
            <p:ph type="ctrTitle" hasCustomPrompt="1"/>
          </p:nvPr>
        </p:nvSpPr>
        <p:spPr>
          <a:xfrm>
            <a:off x="407988" y="2936558"/>
            <a:ext cx="5183956" cy="492443"/>
          </a:xfrm>
        </p:spPr>
        <p:txBody>
          <a:bodyPr wrap="square" anchor="b" anchorCtr="0">
            <a:spAutoFit/>
          </a:bodyPr>
          <a:lstStyle>
            <a:lvl1pPr algn="l">
              <a:lnSpc>
                <a:spcPct val="100000"/>
              </a:lnSpc>
              <a:defRPr sz="3200">
                <a:solidFill>
                  <a:schemeClr val="tx1"/>
                </a:solidFill>
                <a:latin typeface="+mj-lt"/>
              </a:defRPr>
            </a:lvl1pPr>
          </a:lstStyle>
          <a:p>
            <a:r>
              <a:rPr lang="en-US" dirty="0"/>
              <a:t>Headline</a:t>
            </a:r>
            <a:endParaRPr lang="fi-FI" dirty="0"/>
          </a:p>
        </p:txBody>
      </p:sp>
      <p:sp>
        <p:nvSpPr>
          <p:cNvPr id="6" name="Subtitle 2">
            <a:extLst>
              <a:ext uri="{FF2B5EF4-FFF2-40B4-BE49-F238E27FC236}">
                <a16:creationId xmlns:a16="http://schemas.microsoft.com/office/drawing/2014/main" id="{E77A74CF-552F-AD8B-EBE0-4EC31A285BF1}"/>
              </a:ext>
            </a:extLst>
          </p:cNvPr>
          <p:cNvSpPr>
            <a:spLocks noGrp="1"/>
          </p:cNvSpPr>
          <p:nvPr>
            <p:ph type="subTitle" idx="1"/>
          </p:nvPr>
        </p:nvSpPr>
        <p:spPr>
          <a:xfrm>
            <a:off x="407988" y="3429000"/>
            <a:ext cx="5183956" cy="984885"/>
          </a:xfrm>
        </p:spPr>
        <p:txBody>
          <a:bodyPr wrap="square">
            <a:spAutoFit/>
          </a:bodyPr>
          <a:lstStyle>
            <a:lvl1pPr marL="0" indent="0" algn="l">
              <a:lnSpc>
                <a:spcPct val="100000"/>
              </a:lnSpc>
              <a:spcBef>
                <a:spcPts val="0"/>
              </a:spcBef>
              <a:buNone/>
              <a:defRPr sz="32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cxnSp>
        <p:nvCxnSpPr>
          <p:cNvPr id="9" name="Straight Connector 8">
            <a:extLst>
              <a:ext uri="{FF2B5EF4-FFF2-40B4-BE49-F238E27FC236}">
                <a16:creationId xmlns:a16="http://schemas.microsoft.com/office/drawing/2014/main" id="{9E27271C-B890-2326-7DF3-F203CAEE893D}"/>
              </a:ext>
              <a:ext uri="{C183D7F6-B498-43B3-948B-1728B52AA6E4}">
                <adec:decorative xmlns:adec="http://schemas.microsoft.com/office/drawing/2017/decorative" val="1"/>
              </a:ext>
            </a:extLst>
          </p:cNvPr>
          <p:cNvCxnSpPr>
            <a:cxnSpLocks/>
          </p:cNvCxnSpPr>
          <p:nvPr userDrawn="1"/>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85101F3-610F-B09D-488F-7AA3CF707C51}"/>
              </a:ext>
            </a:extLst>
          </p:cNvPr>
          <p:cNvSpPr>
            <a:spLocks noGrp="1"/>
          </p:cNvSpPr>
          <p:nvPr>
            <p:ph type="body" sz="quarter" idx="14" hasCustomPrompt="1"/>
          </p:nvPr>
        </p:nvSpPr>
        <p:spPr>
          <a:xfrm>
            <a:off x="407989" y="4869160"/>
            <a:ext cx="5183955" cy="276999"/>
          </a:xfrm>
        </p:spPr>
        <p:txBody>
          <a:bodyPr wrap="square">
            <a:spAutoFit/>
          </a:bodyPr>
          <a:lstStyle>
            <a:lvl1pPr marL="0" indent="0">
              <a:spcBef>
                <a:spcPts val="0"/>
              </a:spcBef>
              <a:buFontTx/>
              <a:buNone/>
              <a:defRPr sz="1800">
                <a:solidFill>
                  <a:schemeClr val="tx1"/>
                </a:solidFill>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1867725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D6B0D008-8193-48BC-A9D4-6E53BDF600A8}" type="datetime1">
              <a:rPr lang="fi-FI" smtClean="0"/>
              <a:t>3.10.2024</a:t>
            </a:fld>
            <a:endParaRPr lang="fi-FI" dirty="0"/>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r>
              <a:rPr lang="fi-FI"/>
              <a:t>Presenter Name</a:t>
            </a:r>
            <a:endParaRPr lang="fi-FI" dirty="0"/>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46071093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30458DA4-33CA-4F40-84C0-C5D87AF1589C}"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7660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xt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7B754492-5959-405F-BB07-7E0EE9FC2CC8}"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reeform 5">
            <a:extLst>
              <a:ext uri="{FF2B5EF4-FFF2-40B4-BE49-F238E27FC236}">
                <a16:creationId xmlns:a16="http://schemas.microsoft.com/office/drawing/2014/main" id="{1290A9EE-B882-1AC8-FB03-9E891579AE3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0020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A0239DF8-092B-4AB5-95F8-DF635D74427E}"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6180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EA559E86-1CB3-4CE6-8963-14FE44CF1175}"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4550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A6F64BC-3FC4-4D17-AFEA-4739F1CF634A}"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3780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8AA911A1-6509-4B52-A4B5-8D93C55C42FA}"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BE8238B0-7820-8869-963C-297CE0971F17}"/>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0439230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ullet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C594A674-E0AB-46AA-9F8F-32DDB772D094}"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4056715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Bullets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solidFill>
                  <a:schemeClr val="bg1"/>
                </a:solidFill>
              </a:defRPr>
            </a:lvl1pPr>
            <a:lvl2pPr marL="539750" indent="-266700">
              <a:defRPr>
                <a:solidFill>
                  <a:schemeClr val="bg1"/>
                </a:solidFill>
              </a:defRPr>
            </a:lvl2pPr>
            <a:lvl3pPr marL="808038" indent="-276225">
              <a:defRPr>
                <a:solidFill>
                  <a:schemeClr val="bg1"/>
                </a:solidFill>
              </a:defRPr>
            </a:lvl3pPr>
            <a:lvl4pPr marL="1077913" indent="-266700">
              <a:defRPr>
                <a:solidFill>
                  <a:schemeClr val="bg1"/>
                </a:solidFill>
              </a:defRPr>
            </a:lvl4pPr>
            <a:lvl5pPr marL="1347788" indent="-266700">
              <a:defRPr>
                <a:solidFill>
                  <a:schemeClr val="bg1"/>
                </a:solidFill>
              </a:defRPr>
            </a:lvl5pPr>
            <a:lvl6pPr marL="1617663" indent="-266700">
              <a:defRPr>
                <a:solidFill>
                  <a:schemeClr val="bg1"/>
                </a:solidFill>
              </a:defRPr>
            </a:lvl6pPr>
            <a:lvl7pPr marL="1885950" indent="-276225">
              <a:defRPr>
                <a:solidFill>
                  <a:schemeClr val="bg1"/>
                </a:solidFill>
              </a:defRPr>
            </a:lvl7pPr>
            <a:lvl8pPr marL="2155825" indent="-266700">
              <a:defRPr>
                <a:solidFill>
                  <a:schemeClr val="bg1"/>
                </a:solidFill>
              </a:defRPr>
            </a:lvl8pPr>
            <a:lvl9pPr marL="2425700" indent="-266700">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0791284A-CABF-4497-83B4-2E7E36C65B62}"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7" name="Freeform 5">
            <a:extLst>
              <a:ext uri="{FF2B5EF4-FFF2-40B4-BE49-F238E27FC236}">
                <a16:creationId xmlns:a16="http://schemas.microsoft.com/office/drawing/2014/main" id="{E925B5BF-537D-28C4-E616-ABEDC53298DE}"/>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293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ullets and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2CCF4195-3E4F-4802-A0F2-9D9B7509E1C7}"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68940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ullets and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91754748-1252-48C2-8E09-54B8CE65B631}"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747321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ullets and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9035017-B4F5-432F-992F-B95BB71401F5}" type="datetime1">
              <a:rPr lang="fi-FI" smtClean="0"/>
              <a:t>3.10.2024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99990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4B639F7-5547-422B-BAF7-85FD67290F65}"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208665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4D10182C-E677-4BA0-A94C-5F53DC12E022}"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3" name="Freeform 5">
            <a:extLst>
              <a:ext uri="{FF2B5EF4-FFF2-40B4-BE49-F238E27FC236}">
                <a16:creationId xmlns:a16="http://schemas.microsoft.com/office/drawing/2014/main" id="{18D0D236-0E9F-85F5-9BC1-6B8DF3DB512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09642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A0E92C3-94CA-499B-8F0A-369D7AF6AB20}"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13396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F409CFA3-BD8D-4A0F-BE5E-96D0490262CC}"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054865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635DB3C3-C280-4420-90D2-7CB625085D43}"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53616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526D2CFC-8823-4C00-A708-D980B01FF6F0}"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FF747EC8-23F9-90B5-2574-99507BD3437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41289009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B6E1A621-AA6D-40B1-939F-9469EEC32967}"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056337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hree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AD6F3D1E-35B8-4377-9228-8E4F3040CA9A}"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8" name="Freeform 5">
            <a:extLst>
              <a:ext uri="{FF2B5EF4-FFF2-40B4-BE49-F238E27FC236}">
                <a16:creationId xmlns:a16="http://schemas.microsoft.com/office/drawing/2014/main" id="{D7912BB5-9834-D960-62E3-9D95A380EB5B}"/>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72633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D0CFC090-4479-40CA-BF03-CC893911B841}"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186685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C6FF5E7D-486B-408C-A3C6-F5403E3EBDC5}"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503550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551E4566-A45B-435A-BEE5-C906812F7452}"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120590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215482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359775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3.10.2024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1056522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3.10.2024</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10721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DA295A12-8B8C-4007-850B-44A0D4529874}" type="datetime1">
              <a:rPr lang="fi-FI" smtClean="0"/>
              <a:t>3.10.2024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426800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F066E027-4D73-4CB7-87BB-6D70A1EEB5D1}" type="datetime1">
              <a:rPr lang="fi-FI" smtClean="0"/>
              <a:t>3.10.2024</a:t>
            </a:fld>
            <a:endParaRPr lang="fi-FI" dirty="0"/>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4" name="Text Placeholder 4">
            <a:extLst>
              <a:ext uri="{FF2B5EF4-FFF2-40B4-BE49-F238E27FC236}">
                <a16:creationId xmlns:a16="http://schemas.microsoft.com/office/drawing/2014/main" id="{42AFFA61-D07E-1D11-5EDF-C23F0A945B52}"/>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6596272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ction Header Blac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lvl1pPr>
              <a:defRPr>
                <a:solidFill>
                  <a:schemeClr val="bg1"/>
                </a:solidFill>
              </a:defRPr>
            </a:lvl1pPr>
          </a:lstStyle>
          <a:p>
            <a:fld id="{22CB6D36-B3FA-4AFA-99E9-ACC3E0483424}" type="datetime1">
              <a:rPr lang="fi-FI" smtClean="0"/>
              <a:t>3.10.2024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lvl1pPr>
              <a:defRPr>
                <a:solidFill>
                  <a:schemeClr val="bg1"/>
                </a:solidFill>
              </a:defRPr>
            </a:lvl1p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solidFill>
                  <a:schemeClr val="bg1"/>
                </a:solidFill>
                <a:latin typeface="+mj-lt"/>
              </a:defRPr>
            </a:lvl1pPr>
          </a:lstStyle>
          <a:p>
            <a:r>
              <a:rPr lang="en-US" dirty="0"/>
              <a:t>Click to edit Master title style</a:t>
            </a:r>
            <a:endParaRPr lang="fi-FI" dirty="0"/>
          </a:p>
        </p:txBody>
      </p:sp>
      <p:sp>
        <p:nvSpPr>
          <p:cNvPr id="2" name="Freeform 5">
            <a:extLst>
              <a:ext uri="{FF2B5EF4-FFF2-40B4-BE49-F238E27FC236}">
                <a16:creationId xmlns:a16="http://schemas.microsoft.com/office/drawing/2014/main" id="{5A269375-E1A8-C31B-7E8E-7F024302667C}"/>
              </a:ext>
              <a:ext uri="{C183D7F6-B498-43B3-948B-1728B52AA6E4}">
                <adec:decorative xmlns:adec="http://schemas.microsoft.com/office/drawing/2017/decorative" val="1"/>
              </a:ext>
            </a:extLst>
          </p:cNvPr>
          <p:cNvSpPr>
            <a:spLocks noChangeAspect="1" noEditPoints="1"/>
          </p:cNvSpPr>
          <p:nvPr userDrawn="1"/>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67825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3483138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Red">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EF73C4E9-059E-42D7-8677-9843F477B904}" type="datetime1">
              <a:rPr lang="fi-FI" smtClean="0"/>
              <a:t>3.10.2024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875309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84200324-DFA4-49F0-8D2D-303DEEB0EA43}" type="datetime1">
              <a:rPr lang="fi-FI" smtClean="0"/>
              <a:t>3.10.2024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dirty="0"/>
              <a:t>Click to edit Master title style</a:t>
            </a:r>
            <a:endParaRPr lang="fi-FI" dirty="0"/>
          </a:p>
        </p:txBody>
      </p:sp>
    </p:spTree>
    <p:extLst>
      <p:ext uri="{BB962C8B-B14F-4D97-AF65-F5344CB8AC3E}">
        <p14:creationId xmlns:p14="http://schemas.microsoft.com/office/powerpoint/2010/main" val="657095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266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ontent and Picture Black">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solidFill>
                  <a:schemeClr val="bg1"/>
                </a:solidFill>
              </a:defRPr>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Freeform 5">
            <a:extLst>
              <a:ext uri="{FF2B5EF4-FFF2-40B4-BE49-F238E27FC236}">
                <a16:creationId xmlns:a16="http://schemas.microsoft.com/office/drawing/2014/main" id="{E9DBB8D9-1FAC-C1EB-F377-B1DBC3921D1F}"/>
              </a:ext>
              <a:ext uri="{C183D7F6-B498-43B3-948B-1728B52AA6E4}">
                <adec:decorative xmlns:adec="http://schemas.microsoft.com/office/drawing/2017/decorative" val="0"/>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Date Placeholder 8">
            <a:extLst>
              <a:ext uri="{FF2B5EF4-FFF2-40B4-BE49-F238E27FC236}">
                <a16:creationId xmlns:a16="http://schemas.microsoft.com/office/drawing/2014/main" id="{4D950C6D-A26F-82AD-182C-D6A75325AABD}"/>
              </a:ext>
            </a:extLst>
          </p:cNvPr>
          <p:cNvSpPr>
            <a:spLocks noGrp="1"/>
          </p:cNvSpPr>
          <p:nvPr>
            <p:ph type="dt" sz="half" idx="14"/>
          </p:nvPr>
        </p:nvSpPr>
        <p:spPr/>
        <p:txBody>
          <a:bodyPr/>
          <a:lstStyle/>
          <a:p>
            <a:fld id="{87A4AAFC-D29D-45DC-ABE1-37B1FBC16F7D}" type="datetime1">
              <a:rPr lang="fi-FI" smtClean="0"/>
              <a:t>3.10.2024</a:t>
            </a:fld>
            <a:endParaRPr lang="fi-FI" dirty="0"/>
          </a:p>
        </p:txBody>
      </p:sp>
      <p:sp>
        <p:nvSpPr>
          <p:cNvPr id="10" name="Footer Placeholder 9">
            <a:extLst>
              <a:ext uri="{FF2B5EF4-FFF2-40B4-BE49-F238E27FC236}">
                <a16:creationId xmlns:a16="http://schemas.microsoft.com/office/drawing/2014/main" id="{B6FD463F-4C08-CD4B-ACA8-A8D406E1D024}"/>
              </a:ext>
            </a:extLst>
          </p:cNvPr>
          <p:cNvSpPr>
            <a:spLocks noGrp="1"/>
          </p:cNvSpPr>
          <p:nvPr>
            <p:ph type="ftr" sz="quarter" idx="15"/>
          </p:nvPr>
        </p:nvSpPr>
        <p:spPr/>
        <p:txBody>
          <a:bodyPr/>
          <a:lstStyle/>
          <a:p>
            <a:endParaRPr lang="fi-FI" dirty="0"/>
          </a:p>
        </p:txBody>
      </p:sp>
      <p:sp>
        <p:nvSpPr>
          <p:cNvPr id="11" name="Slide Number Placeholder 10">
            <a:extLst>
              <a:ext uri="{FF2B5EF4-FFF2-40B4-BE49-F238E27FC236}">
                <a16:creationId xmlns:a16="http://schemas.microsoft.com/office/drawing/2014/main" id="{6FDEFB73-E47C-07B1-833F-288DD37CC7D7}"/>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728176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nd Picture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65EB32AC-0ABC-0E7B-294B-708C591BFA29}"/>
              </a:ext>
            </a:extLst>
          </p:cNvPr>
          <p:cNvSpPr>
            <a:spLocks noGrp="1"/>
          </p:cNvSpPr>
          <p:nvPr>
            <p:ph type="dt" sz="half" idx="14"/>
          </p:nvPr>
        </p:nvSpPr>
        <p:spPr/>
        <p:txBody>
          <a:bodyPr/>
          <a:lstStyle/>
          <a:p>
            <a:fld id="{304998F4-2F81-4369-A9C3-4C11FF2B705D}" type="datetime1">
              <a:rPr lang="fi-FI" smtClean="0"/>
              <a:t>3.10.2024</a:t>
            </a:fld>
            <a:endParaRPr lang="fi-FI" dirty="0"/>
          </a:p>
        </p:txBody>
      </p:sp>
      <p:sp>
        <p:nvSpPr>
          <p:cNvPr id="9" name="Footer Placeholder 8">
            <a:extLst>
              <a:ext uri="{FF2B5EF4-FFF2-40B4-BE49-F238E27FC236}">
                <a16:creationId xmlns:a16="http://schemas.microsoft.com/office/drawing/2014/main" id="{5E3C45FD-2DA7-21D3-D7EA-EDB8CC0DEDE0}"/>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EA7EF4F3-F356-D015-B51C-F58A2EFAFC65}"/>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811194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nd Picture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DCD17003-12B8-DA47-F8E1-382B0F5AA96D}"/>
              </a:ext>
            </a:extLst>
          </p:cNvPr>
          <p:cNvSpPr>
            <a:spLocks noGrp="1"/>
          </p:cNvSpPr>
          <p:nvPr>
            <p:ph type="dt" sz="half" idx="14"/>
          </p:nvPr>
        </p:nvSpPr>
        <p:spPr/>
        <p:txBody>
          <a:bodyPr/>
          <a:lstStyle/>
          <a:p>
            <a:fld id="{E7BE412D-10C7-44A0-BC40-FC8DD30592C7}" type="datetime1">
              <a:rPr lang="fi-FI" smtClean="0"/>
              <a:t>3.10.2024</a:t>
            </a:fld>
            <a:endParaRPr lang="fi-FI" dirty="0"/>
          </a:p>
        </p:txBody>
      </p:sp>
      <p:sp>
        <p:nvSpPr>
          <p:cNvPr id="9" name="Footer Placeholder 8">
            <a:extLst>
              <a:ext uri="{FF2B5EF4-FFF2-40B4-BE49-F238E27FC236}">
                <a16:creationId xmlns:a16="http://schemas.microsoft.com/office/drawing/2014/main" id="{9D2F484C-0C8C-D0FD-09BC-0B16D6CA5709}"/>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CEF20DBE-D9A9-41D0-C209-1177231424E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77045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and Picture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dirty="0"/>
              <a:t>Click to edit Master title style</a:t>
            </a:r>
            <a:endParaRPr lang="fi-FI" dirty="0"/>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 name="Date Placeholder 3">
            <a:extLst>
              <a:ext uri="{FF2B5EF4-FFF2-40B4-BE49-F238E27FC236}">
                <a16:creationId xmlns:a16="http://schemas.microsoft.com/office/drawing/2014/main" id="{5C2B3000-AED7-FFA7-06DD-1B8AF1D7EF5D}"/>
              </a:ext>
            </a:extLst>
          </p:cNvPr>
          <p:cNvSpPr>
            <a:spLocks noGrp="1"/>
          </p:cNvSpPr>
          <p:nvPr>
            <p:ph type="dt" sz="half" idx="14"/>
          </p:nvPr>
        </p:nvSpPr>
        <p:spPr/>
        <p:txBody>
          <a:bodyPr/>
          <a:lstStyle/>
          <a:p>
            <a:fld id="{667ABD72-D0D7-429E-B3E1-1252DD21ED20}" type="datetime1">
              <a:rPr lang="fi-FI" smtClean="0"/>
              <a:t>3.10.2024</a:t>
            </a:fld>
            <a:endParaRPr lang="fi-FI" dirty="0"/>
          </a:p>
        </p:txBody>
      </p:sp>
      <p:sp>
        <p:nvSpPr>
          <p:cNvPr id="9" name="Footer Placeholder 8">
            <a:extLst>
              <a:ext uri="{FF2B5EF4-FFF2-40B4-BE49-F238E27FC236}">
                <a16:creationId xmlns:a16="http://schemas.microsoft.com/office/drawing/2014/main" id="{C4980F80-8A9D-A1A1-2592-73099A506595}"/>
              </a:ext>
            </a:extLst>
          </p:cNvPr>
          <p:cNvSpPr>
            <a:spLocks noGrp="1"/>
          </p:cNvSpPr>
          <p:nvPr>
            <p:ph type="ftr" sz="quarter" idx="15"/>
          </p:nvPr>
        </p:nvSpPr>
        <p:spPr/>
        <p:txBody>
          <a:bodyPr/>
          <a:lstStyle/>
          <a:p>
            <a:endParaRPr lang="fi-FI" dirty="0"/>
          </a:p>
        </p:txBody>
      </p:sp>
      <p:sp>
        <p:nvSpPr>
          <p:cNvPr id="10" name="Slide Number Placeholder 9">
            <a:extLst>
              <a:ext uri="{FF2B5EF4-FFF2-40B4-BE49-F238E27FC236}">
                <a16:creationId xmlns:a16="http://schemas.microsoft.com/office/drawing/2014/main" id="{621E2DBB-4A09-9204-F075-52D5356D843C}"/>
              </a:ext>
            </a:extLst>
          </p:cNvPr>
          <p:cNvSpPr>
            <a:spLocks noGrp="1"/>
          </p:cNvSpPr>
          <p:nvPr>
            <p:ph type="sldNum" sz="quarter" idx="16"/>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034088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and Picture 2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 uri="{C183D7F6-B498-43B3-948B-1728B52AA6E4}">
                <adec:decorative xmlns:adec="http://schemas.microsoft.com/office/drawing/2017/decorative" val="0"/>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8550C619-D2A1-26CD-F8DE-1F1FC0A0EB16}"/>
              </a:ext>
            </a:extLst>
          </p:cNvPr>
          <p:cNvSpPr>
            <a:spLocks noGrp="1"/>
          </p:cNvSpPr>
          <p:nvPr>
            <p:ph type="dt" sz="half" idx="15"/>
          </p:nvPr>
        </p:nvSpPr>
        <p:spPr/>
        <p:txBody>
          <a:bodyPr/>
          <a:lstStyle>
            <a:lvl1pPr>
              <a:defRPr>
                <a:solidFill>
                  <a:schemeClr val="bg1"/>
                </a:solidFill>
              </a:defRPr>
            </a:lvl1pPr>
          </a:lstStyle>
          <a:p>
            <a:fld id="{F823836F-07D2-4172-8173-10D42966730C}" type="datetime1">
              <a:rPr lang="fi-FI" smtClean="0"/>
              <a:t>3.10.2024</a:t>
            </a:fld>
            <a:endParaRPr lang="fi-FI" dirty="0"/>
          </a:p>
        </p:txBody>
      </p:sp>
      <p:sp>
        <p:nvSpPr>
          <p:cNvPr id="4" name="Footer Placeholder 3">
            <a:extLst>
              <a:ext uri="{FF2B5EF4-FFF2-40B4-BE49-F238E27FC236}">
                <a16:creationId xmlns:a16="http://schemas.microsoft.com/office/drawing/2014/main" id="{B7E340A2-ADB0-C4DB-BEC4-741C5D2BFA91}"/>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9F832BD1-9BBA-98CE-116F-05ABC6CBA930}"/>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005483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C-BY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46EE52C-9E06-4E02-8127-1255946ED61A}" type="datetime1">
              <a:rPr lang="fi-FI" smtClean="0"/>
              <a:t>3.10.2024</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071664" y="6309320"/>
            <a:ext cx="7128792"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271696" y="6093296"/>
            <a:ext cx="1799968" cy="360040"/>
          </a:xfrm>
          <a:prstGeom prst="rect">
            <a:avLst/>
          </a:prstGeom>
          <a:noFill/>
        </p:spPr>
        <p:txBody>
          <a:bodyPr wrap="square" lIns="0" tIns="0" rIns="0" bIns="0" rtlCol="0" anchor="ctr" anchorCtr="0">
            <a:noAutofit/>
          </a:bodyPr>
          <a:lstStyle/>
          <a:p>
            <a:pPr algn="l"/>
            <a:r>
              <a:rPr lang="en-GB" sz="800" dirty="0">
                <a:solidFill>
                  <a:schemeClr val="tx1"/>
                </a:solidFill>
                <a:effectLst/>
              </a:rPr>
              <a:t>Content is available under</a:t>
            </a:r>
          </a:p>
          <a:p>
            <a:pPr algn="l"/>
            <a:r>
              <a:rPr lang="en-GB" sz="800" dirty="0">
                <a:solidFill>
                  <a:schemeClr val="tx1"/>
                </a:solidFill>
                <a:effectLst/>
              </a:rPr>
              <a:t>CC BY 4.0 unless otherwise stated</a:t>
            </a:r>
          </a:p>
        </p:txBody>
      </p:sp>
      <p:sp>
        <p:nvSpPr>
          <p:cNvPr id="4" name="Text Placeholder 4">
            <a:extLst>
              <a:ext uri="{FF2B5EF4-FFF2-40B4-BE49-F238E27FC236}">
                <a16:creationId xmlns:a16="http://schemas.microsoft.com/office/drawing/2014/main" id="{83EA7968-9906-90DD-0C99-D5655D7F7ABF}"/>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5965264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and Picture 2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1B2A142A-BF4E-5EF0-8055-D60384BD50E9}"/>
              </a:ext>
            </a:extLst>
          </p:cNvPr>
          <p:cNvSpPr>
            <a:spLocks noGrp="1"/>
          </p:cNvSpPr>
          <p:nvPr>
            <p:ph type="dt" sz="half" idx="15"/>
          </p:nvPr>
        </p:nvSpPr>
        <p:spPr/>
        <p:txBody>
          <a:bodyPr/>
          <a:lstStyle>
            <a:lvl1pPr>
              <a:defRPr>
                <a:solidFill>
                  <a:schemeClr val="bg1"/>
                </a:solidFill>
              </a:defRPr>
            </a:lvl1pPr>
          </a:lstStyle>
          <a:p>
            <a:fld id="{BB3A5BA6-4852-4E5E-894B-0E83F84A5EB0}" type="datetime1">
              <a:rPr lang="fi-FI" smtClean="0"/>
              <a:t>3.10.2024</a:t>
            </a:fld>
            <a:endParaRPr lang="fi-FI" dirty="0"/>
          </a:p>
        </p:txBody>
      </p:sp>
      <p:sp>
        <p:nvSpPr>
          <p:cNvPr id="4" name="Footer Placeholder 3">
            <a:extLst>
              <a:ext uri="{FF2B5EF4-FFF2-40B4-BE49-F238E27FC236}">
                <a16:creationId xmlns:a16="http://schemas.microsoft.com/office/drawing/2014/main" id="{3BF780F4-1A92-F147-469C-3F289BD99E64}"/>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96244F1-5AD7-1A82-FC48-D3C4AC0F7D1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34302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and Picture 2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F2993854-8244-43E3-C637-3DC3E22EE8CD}"/>
              </a:ext>
            </a:extLst>
          </p:cNvPr>
          <p:cNvSpPr>
            <a:spLocks noGrp="1"/>
          </p:cNvSpPr>
          <p:nvPr>
            <p:ph type="dt" sz="half" idx="15"/>
          </p:nvPr>
        </p:nvSpPr>
        <p:spPr/>
        <p:txBody>
          <a:bodyPr/>
          <a:lstStyle>
            <a:lvl1pPr>
              <a:defRPr>
                <a:solidFill>
                  <a:schemeClr val="bg1"/>
                </a:solidFill>
              </a:defRPr>
            </a:lvl1pPr>
          </a:lstStyle>
          <a:p>
            <a:fld id="{05F8722D-ED71-43A3-B087-B2D89AD1642A}" type="datetime1">
              <a:rPr lang="fi-FI" smtClean="0"/>
              <a:t>3.10.2024</a:t>
            </a:fld>
            <a:endParaRPr lang="fi-FI" dirty="0"/>
          </a:p>
        </p:txBody>
      </p:sp>
      <p:sp>
        <p:nvSpPr>
          <p:cNvPr id="4" name="Footer Placeholder 3">
            <a:extLst>
              <a:ext uri="{FF2B5EF4-FFF2-40B4-BE49-F238E27FC236}">
                <a16:creationId xmlns:a16="http://schemas.microsoft.com/office/drawing/2014/main" id="{716C7C5B-53CC-BAF2-FF29-BF8EBB2FDDB5}"/>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B487434-97D5-2547-3523-2345F0919C5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07967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and Picture 2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sp>
        <p:nvSpPr>
          <p:cNvPr id="3" name="Date Placeholder 2">
            <a:extLst>
              <a:ext uri="{FF2B5EF4-FFF2-40B4-BE49-F238E27FC236}">
                <a16:creationId xmlns:a16="http://schemas.microsoft.com/office/drawing/2014/main" id="{2E59C5E6-3848-DD51-861F-156013956903}"/>
              </a:ext>
            </a:extLst>
          </p:cNvPr>
          <p:cNvSpPr>
            <a:spLocks noGrp="1"/>
          </p:cNvSpPr>
          <p:nvPr>
            <p:ph type="dt" sz="half" idx="15"/>
          </p:nvPr>
        </p:nvSpPr>
        <p:spPr/>
        <p:txBody>
          <a:bodyPr/>
          <a:lstStyle>
            <a:lvl1pPr>
              <a:defRPr>
                <a:solidFill>
                  <a:schemeClr val="bg1"/>
                </a:solidFill>
              </a:defRPr>
            </a:lvl1pPr>
          </a:lstStyle>
          <a:p>
            <a:fld id="{A24535FB-B9C7-4FBE-8088-AC076C86813D}" type="datetime1">
              <a:rPr lang="fi-FI" smtClean="0"/>
              <a:t>3.10.2024</a:t>
            </a:fld>
            <a:endParaRPr lang="fi-FI" dirty="0"/>
          </a:p>
        </p:txBody>
      </p:sp>
      <p:sp>
        <p:nvSpPr>
          <p:cNvPr id="4" name="Footer Placeholder 3">
            <a:extLst>
              <a:ext uri="{FF2B5EF4-FFF2-40B4-BE49-F238E27FC236}">
                <a16:creationId xmlns:a16="http://schemas.microsoft.com/office/drawing/2014/main" id="{5CFDF37D-70A5-B3BF-17C8-24A668D69183}"/>
              </a:ext>
            </a:extLst>
          </p:cNvPr>
          <p:cNvSpPr>
            <a:spLocks noGrp="1"/>
          </p:cNvSpPr>
          <p:nvPr>
            <p:ph type="ftr" sz="quarter" idx="16"/>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6443D1A9-B4DE-2DBA-6821-ED921573F159}"/>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16815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B493C2D9-4607-4F25-838E-29642C274E85}" type="datetime1">
              <a:rPr lang="fi-FI" smtClean="0"/>
              <a:t>3.10.2024</a:t>
            </a:fld>
            <a:endParaRPr lang="fi-FI" dirty="0"/>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758677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and Picture 3 Blue">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3"/>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7DC4F0-F8C6-06CD-A34E-EF0D5D3EF4FC}"/>
              </a:ext>
            </a:extLst>
          </p:cNvPr>
          <p:cNvSpPr>
            <a:spLocks noGrp="1"/>
          </p:cNvSpPr>
          <p:nvPr>
            <p:ph type="dt" sz="half" idx="15"/>
          </p:nvPr>
        </p:nvSpPr>
        <p:spPr/>
        <p:txBody>
          <a:bodyPr/>
          <a:lstStyle/>
          <a:p>
            <a:fld id="{28095AFD-E228-47A8-9880-4B3042A2D1C2}" type="datetime1">
              <a:rPr lang="fi-FI" smtClean="0"/>
              <a:t>3.10.2024</a:t>
            </a:fld>
            <a:endParaRPr lang="fi-FI" dirty="0"/>
          </a:p>
        </p:txBody>
      </p:sp>
      <p:sp>
        <p:nvSpPr>
          <p:cNvPr id="10" name="Footer Placeholder 9">
            <a:extLst>
              <a:ext uri="{FF2B5EF4-FFF2-40B4-BE49-F238E27FC236}">
                <a16:creationId xmlns:a16="http://schemas.microsoft.com/office/drawing/2014/main" id="{8F46D1C0-3FD0-2362-C159-BEADDB3EF46D}"/>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06C20592-6442-81CE-E493-1241C6AC5FD1}"/>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06872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and Picture 3 Red">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2"/>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E26E52-F01E-BC81-F222-7E4621B62777}"/>
              </a:ext>
            </a:extLst>
          </p:cNvPr>
          <p:cNvSpPr>
            <a:spLocks noGrp="1"/>
          </p:cNvSpPr>
          <p:nvPr>
            <p:ph type="dt" sz="half" idx="15"/>
          </p:nvPr>
        </p:nvSpPr>
        <p:spPr/>
        <p:txBody>
          <a:bodyPr/>
          <a:lstStyle/>
          <a:p>
            <a:fld id="{E18B24D6-225C-438B-9C73-85BA01452FEB}" type="datetime1">
              <a:rPr lang="fi-FI" smtClean="0"/>
              <a:t>3.10.2024</a:t>
            </a:fld>
            <a:endParaRPr lang="fi-FI" dirty="0"/>
          </a:p>
        </p:txBody>
      </p:sp>
      <p:sp>
        <p:nvSpPr>
          <p:cNvPr id="10" name="Footer Placeholder 9">
            <a:extLst>
              <a:ext uri="{FF2B5EF4-FFF2-40B4-BE49-F238E27FC236}">
                <a16:creationId xmlns:a16="http://schemas.microsoft.com/office/drawing/2014/main" id="{1C7057D4-C8D8-E41D-29C3-A43C0026CE89}"/>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B29318E7-B01A-6A00-49C8-15BE06F4491F}"/>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3872561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and Picture 3 Yellow">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47B89FBD-DF44-BB8B-9867-383C65A5BB24}"/>
              </a:ext>
            </a:extLst>
          </p:cNvPr>
          <p:cNvSpPr>
            <a:spLocks noGrp="1"/>
          </p:cNvSpPr>
          <p:nvPr>
            <p:ph type="dt" sz="half" idx="15"/>
          </p:nvPr>
        </p:nvSpPr>
        <p:spPr/>
        <p:txBody>
          <a:bodyPr/>
          <a:lstStyle/>
          <a:p>
            <a:fld id="{78E8A63E-1279-4B24-8B51-13CB96A8745B}" type="datetime1">
              <a:rPr lang="fi-FI" smtClean="0"/>
              <a:t>3.10.2024</a:t>
            </a:fld>
            <a:endParaRPr lang="fi-FI" dirty="0"/>
          </a:p>
        </p:txBody>
      </p:sp>
      <p:sp>
        <p:nvSpPr>
          <p:cNvPr id="10" name="Footer Placeholder 9">
            <a:extLst>
              <a:ext uri="{FF2B5EF4-FFF2-40B4-BE49-F238E27FC236}">
                <a16:creationId xmlns:a16="http://schemas.microsoft.com/office/drawing/2014/main" id="{379603E4-4E8F-7DE5-DBF4-3D80A204C03F}"/>
              </a:ext>
            </a:extLst>
          </p:cNvPr>
          <p:cNvSpPr>
            <a:spLocks noGrp="1"/>
          </p:cNvSpPr>
          <p:nvPr>
            <p:ph type="ftr" sz="quarter" idx="16"/>
          </p:nvPr>
        </p:nvSpPr>
        <p:spPr/>
        <p:txBody>
          <a:bodyPr/>
          <a:lstStyle/>
          <a:p>
            <a:endParaRPr lang="fi-FI" dirty="0"/>
          </a:p>
        </p:txBody>
      </p:sp>
      <p:sp>
        <p:nvSpPr>
          <p:cNvPr id="11" name="Slide Number Placeholder 10">
            <a:extLst>
              <a:ext uri="{FF2B5EF4-FFF2-40B4-BE49-F238E27FC236}">
                <a16:creationId xmlns:a16="http://schemas.microsoft.com/office/drawing/2014/main" id="{685C845B-33B8-3089-1820-F8375F1F31A3}"/>
              </a:ext>
            </a:extLst>
          </p:cNvPr>
          <p:cNvSpPr>
            <a:spLocks noGrp="1"/>
          </p:cNvSpPr>
          <p:nvPr>
            <p:ph type="sldNum" sz="quarter" idx="17"/>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8325841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Pictur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0CB1E97D-067B-6A56-E3C1-E0B0E8237E33}"/>
              </a:ext>
            </a:extLst>
          </p:cNvPr>
          <p:cNvSpPr>
            <a:spLocks noGrp="1"/>
          </p:cNvSpPr>
          <p:nvPr>
            <p:ph type="dt" sz="half" idx="20"/>
          </p:nvPr>
        </p:nvSpPr>
        <p:spPr/>
        <p:txBody>
          <a:bodyPr/>
          <a:lstStyle/>
          <a:p>
            <a:fld id="{9A0E1B14-5FAD-4728-B6F7-3C24CEE5BF4A}" type="datetime1">
              <a:rPr lang="fi-FI" smtClean="0"/>
              <a:t>3.10.2024</a:t>
            </a:fld>
            <a:endParaRPr lang="fi-FI" dirty="0"/>
          </a:p>
        </p:txBody>
      </p:sp>
      <p:sp>
        <p:nvSpPr>
          <p:cNvPr id="9" name="Footer Placeholder 8">
            <a:extLst>
              <a:ext uri="{FF2B5EF4-FFF2-40B4-BE49-F238E27FC236}">
                <a16:creationId xmlns:a16="http://schemas.microsoft.com/office/drawing/2014/main" id="{9DD562FA-3522-5D86-6B5D-D46C31407CA8}"/>
              </a:ext>
            </a:extLst>
          </p:cNvPr>
          <p:cNvSpPr>
            <a:spLocks noGrp="1"/>
          </p:cNvSpPr>
          <p:nvPr>
            <p:ph type="ftr" sz="quarter" idx="21"/>
          </p:nvPr>
        </p:nvSpPr>
        <p:spPr/>
        <p:txBody>
          <a:bodyPr/>
          <a:lstStyle/>
          <a:p>
            <a:endParaRPr lang="fi-FI" dirty="0"/>
          </a:p>
        </p:txBody>
      </p:sp>
      <p:sp>
        <p:nvSpPr>
          <p:cNvPr id="10" name="Slide Number Placeholder 9">
            <a:extLst>
              <a:ext uri="{FF2B5EF4-FFF2-40B4-BE49-F238E27FC236}">
                <a16:creationId xmlns:a16="http://schemas.microsoft.com/office/drawing/2014/main" id="{C035D3F8-519A-BD10-B212-14EA8C3C6B26}"/>
              </a:ext>
            </a:extLst>
          </p:cNvPr>
          <p:cNvSpPr>
            <a:spLocks noGrp="1"/>
          </p:cNvSpPr>
          <p:nvPr>
            <p:ph type="sldNum" sz="quarter" idx="22"/>
          </p:nvPr>
        </p:nvSpPr>
        <p:spPr/>
        <p:txBody>
          <a:body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1309334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Picture Nega">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dirty="0"/>
              <a:t>Click to edit Master title style</a:t>
            </a:r>
            <a:endParaRPr lang="fi-FI" dirty="0"/>
          </a:p>
        </p:txBody>
      </p:sp>
      <p:sp>
        <p:nvSpPr>
          <p:cNvPr id="4" name="Text Placeholder 2">
            <a:extLst>
              <a:ext uri="{FF2B5EF4-FFF2-40B4-BE49-F238E27FC236}">
                <a16:creationId xmlns:a16="http://schemas.microsoft.com/office/drawing/2014/main" id="{3C31FA69-E208-B16D-749C-C889E904FF0C}"/>
              </a:ext>
              <a:ext uri="{C183D7F6-B498-43B3-948B-1728B52AA6E4}">
                <adec:decorative xmlns:adec="http://schemas.microsoft.com/office/drawing/2017/decorative" val="1"/>
              </a:ext>
            </a:extLst>
          </p:cNvPr>
          <p:cNvSpPr>
            <a:spLocks noGrp="1"/>
          </p:cNvSpPr>
          <p:nvPr>
            <p:ph type="body" sz="quarter" idx="19"/>
          </p:nvPr>
        </p:nvSpPr>
        <p:spPr>
          <a:xfrm>
            <a:off x="407988" y="6165336"/>
            <a:ext cx="385200" cy="288000"/>
          </a:xfrm>
          <a:blipFill>
            <a:blip r:embed="rId2" cstate="email">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dirty="0"/>
          </a:p>
        </p:txBody>
      </p:sp>
      <p:sp>
        <p:nvSpPr>
          <p:cNvPr id="3" name="Date Placeholder 2">
            <a:extLst>
              <a:ext uri="{FF2B5EF4-FFF2-40B4-BE49-F238E27FC236}">
                <a16:creationId xmlns:a16="http://schemas.microsoft.com/office/drawing/2014/main" id="{9508E6FE-529C-6F82-E69C-32498ED04633}"/>
              </a:ext>
            </a:extLst>
          </p:cNvPr>
          <p:cNvSpPr>
            <a:spLocks noGrp="1"/>
          </p:cNvSpPr>
          <p:nvPr>
            <p:ph type="dt" sz="half" idx="20"/>
          </p:nvPr>
        </p:nvSpPr>
        <p:spPr/>
        <p:txBody>
          <a:bodyPr/>
          <a:lstStyle>
            <a:lvl1pPr>
              <a:defRPr>
                <a:solidFill>
                  <a:schemeClr val="bg1"/>
                </a:solidFill>
              </a:defRPr>
            </a:lvl1pPr>
          </a:lstStyle>
          <a:p>
            <a:fld id="{A3E221B3-DF53-4B90-9863-FDE648642654}" type="datetime1">
              <a:rPr lang="fi-FI" smtClean="0"/>
              <a:t>3.10.2024</a:t>
            </a:fld>
            <a:endParaRPr lang="fi-FI" dirty="0"/>
          </a:p>
        </p:txBody>
      </p:sp>
      <p:sp>
        <p:nvSpPr>
          <p:cNvPr id="9" name="Footer Placeholder 8">
            <a:extLst>
              <a:ext uri="{FF2B5EF4-FFF2-40B4-BE49-F238E27FC236}">
                <a16:creationId xmlns:a16="http://schemas.microsoft.com/office/drawing/2014/main" id="{428CC8F0-0CF6-102F-F83A-926998C03342}"/>
              </a:ext>
            </a:extLst>
          </p:cNvPr>
          <p:cNvSpPr>
            <a:spLocks noGrp="1"/>
          </p:cNvSpPr>
          <p:nvPr>
            <p:ph type="ftr" sz="quarter" idx="21"/>
          </p:nvPr>
        </p:nvSpPr>
        <p:spPr/>
        <p:txBody>
          <a:bodyPr/>
          <a:lstStyle>
            <a:lvl1pPr>
              <a:defRPr>
                <a:solidFill>
                  <a:schemeClr val="bg1"/>
                </a:solidFill>
              </a:defRPr>
            </a:lvl1pPr>
          </a:lstStyle>
          <a:p>
            <a:endParaRPr lang="fi-FI" dirty="0"/>
          </a:p>
        </p:txBody>
      </p:sp>
      <p:sp>
        <p:nvSpPr>
          <p:cNvPr id="10" name="Slide Number Placeholder 9">
            <a:extLst>
              <a:ext uri="{FF2B5EF4-FFF2-40B4-BE49-F238E27FC236}">
                <a16:creationId xmlns:a16="http://schemas.microsoft.com/office/drawing/2014/main" id="{2A5F946C-BD14-D558-2FBC-9358BC12A7B5}"/>
              </a:ext>
            </a:extLst>
          </p:cNvPr>
          <p:cNvSpPr>
            <a:spLocks noGrp="1"/>
          </p:cNvSpPr>
          <p:nvPr>
            <p:ph type="sldNum" sz="quarter" idx="22"/>
          </p:nvPr>
        </p:nvSpPr>
        <p:spPr/>
        <p:txBody>
          <a:bodyPr/>
          <a:lstStyle>
            <a:lvl1pPr>
              <a:defRPr>
                <a:solidFill>
                  <a:schemeClr val="bg1"/>
                </a:solidFill>
              </a:defRPr>
            </a:lvl1pPr>
          </a:lstStyle>
          <a:p>
            <a:fld id="{D701140D-C14F-41CA-99FC-0EF83E8DA40A}" type="slidenum">
              <a:rPr lang="fi-FI" smtClean="0"/>
              <a:pPr/>
              <a:t>‹#›</a:t>
            </a:fld>
            <a:endParaRPr lang="fi-FI" dirty="0"/>
          </a:p>
        </p:txBody>
      </p:sp>
    </p:spTree>
    <p:extLst>
      <p:ext uri="{BB962C8B-B14F-4D97-AF65-F5344CB8AC3E}">
        <p14:creationId xmlns:p14="http://schemas.microsoft.com/office/powerpoint/2010/main" val="2326105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A107C5E8-F8E2-4AC9-A312-DA4BC489321B}"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2">
            <a:extLst>
              <a:ext uri="{FF2B5EF4-FFF2-40B4-BE49-F238E27FC236}">
                <a16:creationId xmlns:a16="http://schemas.microsoft.com/office/drawing/2014/main" id="{11E4B692-D8EE-2089-7427-A5399BE66F38}"/>
              </a:ext>
            </a:extLst>
          </p:cNvPr>
          <p:cNvSpPr>
            <a:spLocks noGrp="1"/>
          </p:cNvSpPr>
          <p:nvPr>
            <p:ph type="body" idx="14" hasCustomPrompt="1"/>
          </p:nvPr>
        </p:nvSpPr>
        <p:spPr>
          <a:xfrm>
            <a:off x="407988" y="1844674"/>
            <a:ext cx="2016119"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3" name="Text Placeholder 12">
            <a:extLst>
              <a:ext uri="{FF2B5EF4-FFF2-40B4-BE49-F238E27FC236}">
                <a16:creationId xmlns:a16="http://schemas.microsoft.com/office/drawing/2014/main" id="{7DFA5604-DFA9-5599-E5FB-95F12FB285D5}"/>
              </a:ext>
            </a:extLst>
          </p:cNvPr>
          <p:cNvSpPr>
            <a:spLocks noGrp="1"/>
          </p:cNvSpPr>
          <p:nvPr>
            <p:ph type="body" sz="quarter" idx="15"/>
          </p:nvPr>
        </p:nvSpPr>
        <p:spPr>
          <a:xfrm>
            <a:off x="40798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4" name="Text Placeholder 2">
            <a:extLst>
              <a:ext uri="{FF2B5EF4-FFF2-40B4-BE49-F238E27FC236}">
                <a16:creationId xmlns:a16="http://schemas.microsoft.com/office/drawing/2014/main" id="{3827A3A4-CC58-367B-E36F-7AC44E8EC4DB}"/>
              </a:ext>
            </a:extLst>
          </p:cNvPr>
          <p:cNvSpPr>
            <a:spLocks noGrp="1"/>
          </p:cNvSpPr>
          <p:nvPr>
            <p:ph type="body" idx="16" hasCustomPrompt="1"/>
          </p:nvPr>
        </p:nvSpPr>
        <p:spPr>
          <a:xfrm>
            <a:off x="2711607"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17" name="Text Placeholder 2">
            <a:extLst>
              <a:ext uri="{FF2B5EF4-FFF2-40B4-BE49-F238E27FC236}">
                <a16:creationId xmlns:a16="http://schemas.microsoft.com/office/drawing/2014/main" id="{B6A71658-2640-5820-00C0-A497E0475D02}"/>
              </a:ext>
            </a:extLst>
          </p:cNvPr>
          <p:cNvSpPr>
            <a:spLocks noGrp="1"/>
          </p:cNvSpPr>
          <p:nvPr>
            <p:ph type="body" idx="18" hasCustomPrompt="1"/>
          </p:nvPr>
        </p:nvSpPr>
        <p:spPr>
          <a:xfrm>
            <a:off x="5087880" y="1844674"/>
            <a:ext cx="2016738"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0" name="Text Placeholder 2">
            <a:extLst>
              <a:ext uri="{FF2B5EF4-FFF2-40B4-BE49-F238E27FC236}">
                <a16:creationId xmlns:a16="http://schemas.microsoft.com/office/drawing/2014/main" id="{E507729F-3FC3-227F-5A8B-85517FBB16B0}"/>
              </a:ext>
            </a:extLst>
          </p:cNvPr>
          <p:cNvSpPr>
            <a:spLocks noGrp="1"/>
          </p:cNvSpPr>
          <p:nvPr>
            <p:ph type="body" idx="20" hasCustomPrompt="1"/>
          </p:nvPr>
        </p:nvSpPr>
        <p:spPr>
          <a:xfrm>
            <a:off x="7392126"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2" name="Text Placeholder 2">
            <a:extLst>
              <a:ext uri="{FF2B5EF4-FFF2-40B4-BE49-F238E27FC236}">
                <a16:creationId xmlns:a16="http://schemas.microsoft.com/office/drawing/2014/main" id="{2B959ACE-C45A-F672-6EF3-2497A285A008}"/>
              </a:ext>
            </a:extLst>
          </p:cNvPr>
          <p:cNvSpPr>
            <a:spLocks noGrp="1"/>
          </p:cNvSpPr>
          <p:nvPr>
            <p:ph type="body" idx="22" hasCustomPrompt="1"/>
          </p:nvPr>
        </p:nvSpPr>
        <p:spPr>
          <a:xfrm>
            <a:off x="9768409" y="1844674"/>
            <a:ext cx="2016120"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a:t>
            </a:r>
          </a:p>
        </p:txBody>
      </p:sp>
      <p:sp>
        <p:nvSpPr>
          <p:cNvPr id="26" name="Text Placeholder 12">
            <a:extLst>
              <a:ext uri="{FF2B5EF4-FFF2-40B4-BE49-F238E27FC236}">
                <a16:creationId xmlns:a16="http://schemas.microsoft.com/office/drawing/2014/main" id="{D9D79536-3D7F-7D6F-2BE3-5C618CB120D9}"/>
              </a:ext>
            </a:extLst>
          </p:cNvPr>
          <p:cNvSpPr>
            <a:spLocks noGrp="1"/>
          </p:cNvSpPr>
          <p:nvPr>
            <p:ph type="body" sz="quarter" idx="23"/>
          </p:nvPr>
        </p:nvSpPr>
        <p:spPr>
          <a:xfrm>
            <a:off x="271162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7" name="Text Placeholder 12">
            <a:extLst>
              <a:ext uri="{FF2B5EF4-FFF2-40B4-BE49-F238E27FC236}">
                <a16:creationId xmlns:a16="http://schemas.microsoft.com/office/drawing/2014/main" id="{E9B545D8-3555-6CE3-D8FD-D2E749B189FA}"/>
              </a:ext>
            </a:extLst>
          </p:cNvPr>
          <p:cNvSpPr>
            <a:spLocks noGrp="1"/>
          </p:cNvSpPr>
          <p:nvPr>
            <p:ph type="body" sz="quarter" idx="24"/>
          </p:nvPr>
        </p:nvSpPr>
        <p:spPr>
          <a:xfrm>
            <a:off x="508819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8" name="Text Placeholder 12">
            <a:extLst>
              <a:ext uri="{FF2B5EF4-FFF2-40B4-BE49-F238E27FC236}">
                <a16:creationId xmlns:a16="http://schemas.microsoft.com/office/drawing/2014/main" id="{6DB34C07-D845-0A71-7110-873D3E54FE62}"/>
              </a:ext>
            </a:extLst>
          </p:cNvPr>
          <p:cNvSpPr>
            <a:spLocks noGrp="1"/>
          </p:cNvSpPr>
          <p:nvPr>
            <p:ph type="body" sz="quarter" idx="25"/>
          </p:nvPr>
        </p:nvSpPr>
        <p:spPr>
          <a:xfrm>
            <a:off x="739214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9" name="Text Placeholder 12">
            <a:extLst>
              <a:ext uri="{FF2B5EF4-FFF2-40B4-BE49-F238E27FC236}">
                <a16:creationId xmlns:a16="http://schemas.microsoft.com/office/drawing/2014/main" id="{812168A2-46B4-55B8-F41F-994C00D2483C}"/>
              </a:ext>
            </a:extLst>
          </p:cNvPr>
          <p:cNvSpPr>
            <a:spLocks noGrp="1"/>
          </p:cNvSpPr>
          <p:nvPr>
            <p:ph type="body" sz="quarter" idx="26"/>
          </p:nvPr>
        </p:nvSpPr>
        <p:spPr>
          <a:xfrm>
            <a:off x="976902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Tree>
    <p:extLst>
      <p:ext uri="{BB962C8B-B14F-4D97-AF65-F5344CB8AC3E}">
        <p14:creationId xmlns:p14="http://schemas.microsoft.com/office/powerpoint/2010/main" val="113957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CC-BY-NC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BBD2C13B-943D-4C5D-A3A3-F23FB1E21FDB}" type="datetime1">
              <a:rPr lang="fi-FI" smtClean="0"/>
              <a:t>3.10.2024</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BY-NC 4.0 unless otherwise stated</a:t>
            </a:r>
            <a:endParaRPr lang="en-GB" sz="800" dirty="0">
              <a:solidFill>
                <a:schemeClr val="tx1"/>
              </a:solidFill>
              <a:effectLst/>
            </a:endParaRPr>
          </a:p>
        </p:txBody>
      </p:sp>
      <p:pic>
        <p:nvPicPr>
          <p:cNvPr id="4" name="Picture 3">
            <a:hlinkClick r:id="rId2"/>
            <a:extLst>
              <a:ext uri="{FF2B5EF4-FFF2-40B4-BE49-F238E27FC236}">
                <a16:creationId xmlns:a16="http://schemas.microsoft.com/office/drawing/2014/main" id="{746A0EE7-1655-B8BB-A7A6-5A671F5AC352}"/>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504" y="6093296"/>
            <a:ext cx="360000" cy="360000"/>
          </a:xfrm>
          <a:prstGeom prst="rect">
            <a:avLst/>
          </a:prstGeom>
        </p:spPr>
      </p:pic>
      <p:sp>
        <p:nvSpPr>
          <p:cNvPr id="5" name="Text Placeholder 4">
            <a:extLst>
              <a:ext uri="{FF2B5EF4-FFF2-40B4-BE49-F238E27FC236}">
                <a16:creationId xmlns:a16="http://schemas.microsoft.com/office/drawing/2014/main" id="{B576FF73-4D19-0D8D-6148-301F8C2E2B2C}"/>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13232959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ces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E36261A-7C95-4944-BB45-6807A0B21284}"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1364572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ces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851D551-224F-4275-99F4-007B49D96B02}"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2707835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cess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2CE707D-46A7-4EB0-836C-EDA26A1FAB33}"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402114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ces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1E8B3782-270A-4206-B651-06645730FAE2}" type="datetime1">
              <a:rPr lang="fi-FI" smtClean="0"/>
              <a:t>3.10.2024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dirty="0"/>
          </a:p>
        </p:txBody>
      </p:sp>
    </p:spTree>
    <p:extLst>
      <p:ext uri="{BB962C8B-B14F-4D97-AF65-F5344CB8AC3E}">
        <p14:creationId xmlns:p14="http://schemas.microsoft.com/office/powerpoint/2010/main" val="32343287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p>
            <a:r>
              <a:rPr lang="en-US" dirty="0"/>
              <a:t>Click to edit Master title style</a:t>
            </a:r>
            <a:endParaRPr lang="fi-FI" dirty="0"/>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p>
            <a:fld id="{D4AD4A0A-2B19-4E02-A46E-C3733585306B}" type="datetime1">
              <a:rPr lang="fi-FI" smtClean="0"/>
              <a:t>3.10.2024</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2907908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p>
            <a:fld id="{E46F789D-15AF-4DE1-B71E-CD772EDCD869}" type="datetime1">
              <a:rPr lang="fi-FI" smtClean="0"/>
              <a:t>3.10.2024</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3930689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lvl1pPr>
              <a:defRPr>
                <a:solidFill>
                  <a:schemeClr val="bg1"/>
                </a:solidFill>
              </a:defRPr>
            </a:lvl1pPr>
          </a:lstStyle>
          <a:p>
            <a:fld id="{03007A0A-79B9-4CC6-B118-E0D49E3E39E6}" type="datetime1">
              <a:rPr lang="fi-FI" smtClean="0"/>
              <a:t>3.10.2024</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6" name="Freeform 5">
            <a:extLst>
              <a:ext uri="{FF2B5EF4-FFF2-40B4-BE49-F238E27FC236}">
                <a16:creationId xmlns:a16="http://schemas.microsoft.com/office/drawing/2014/main" id="{084BE95A-A922-2BF2-1E8C-87BF84158BE3}"/>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44485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lvl1pPr>
              <a:defRPr>
                <a:solidFill>
                  <a:schemeClr val="bg1"/>
                </a:solidFill>
              </a:defRPr>
            </a:lvl1pPr>
          </a:lstStyle>
          <a:p>
            <a:fld id="{1E409FCB-0F04-47D2-9B5C-A316368B1169}" type="datetime1">
              <a:rPr lang="fi-FI" smtClean="0"/>
              <a:t>3.10.2024</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lvl1pPr>
              <a:defRPr>
                <a:solidFill>
                  <a:schemeClr val="bg1"/>
                </a:solidFill>
              </a:defRPr>
            </a:lvl1pPr>
          </a:lstStyle>
          <a:p>
            <a:endParaRPr lang="fi-FI"/>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Freeform 5">
            <a:extLst>
              <a:ext uri="{FF2B5EF4-FFF2-40B4-BE49-F238E27FC236}">
                <a16:creationId xmlns:a16="http://schemas.microsoft.com/office/drawing/2014/main" id="{70EE8852-CD7C-BD4D-4DA0-21C63C2F15A6}"/>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45933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ank you ">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97C8E3E2-A6A7-5047-7F76-5A852C28CC12}"/>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solidFill>
                  <a:schemeClr val="bg1"/>
                </a:solidFill>
                <a:latin typeface="+mj-lt"/>
              </a:rPr>
              <a:t>Kiitos</a:t>
            </a:r>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lvl1pPr>
              <a:defRPr>
                <a:solidFill>
                  <a:schemeClr val="bg1"/>
                </a:solidFill>
              </a:defRPr>
            </a:lvl1pPr>
          </a:lstStyle>
          <a:p>
            <a:fld id="{E54F8133-8528-4719-A1A6-CE05B2DA2B36}" type="datetime1">
              <a:rPr lang="fi-FI" smtClean="0"/>
              <a:t>3.10.2024</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3869"/>
          </a:xfrm>
        </p:spPr>
        <p:txBody>
          <a:bodyPr/>
          <a:lstStyle>
            <a:lvl1pPr>
              <a:defRPr>
                <a:solidFill>
                  <a:schemeClr val="bg1"/>
                </a:solidFill>
              </a:defRPr>
            </a:lvl1p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dirty="0"/>
          </a:p>
        </p:txBody>
      </p:sp>
      <p:sp>
        <p:nvSpPr>
          <p:cNvPr id="5" name="TextBox 4">
            <a:hlinkClick r:id="rId2"/>
            <a:extLst>
              <a:ext uri="{FF2B5EF4-FFF2-40B4-BE49-F238E27FC236}">
                <a16:creationId xmlns:a16="http://schemas.microsoft.com/office/drawing/2014/main" id="{165C98D3-985C-5D09-0F62-234BE3AB58C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solidFill>
                  <a:schemeClr val="bg1"/>
                </a:solidFill>
              </a:rPr>
              <a:t>aalto.fi</a:t>
            </a:r>
          </a:p>
        </p:txBody>
      </p:sp>
      <p:cxnSp>
        <p:nvCxnSpPr>
          <p:cNvPr id="7" name="Straight Connector 6">
            <a:extLst>
              <a:ext uri="{FF2B5EF4-FFF2-40B4-BE49-F238E27FC236}">
                <a16:creationId xmlns:a16="http://schemas.microsoft.com/office/drawing/2014/main" id="{8CE981A1-63EF-5A62-16BF-911E556C4D71}"/>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6690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ank you Blu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p>
            <a:fld id="{E5EFF845-699F-40D8-986D-FF523A0DCCF0}" type="datetime1">
              <a:rPr lang="fi-FI" smtClean="0"/>
              <a:t>3.10.2024</a:t>
            </a:fld>
            <a:endParaRPr lang="fi-FI" dirty="0"/>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a:xfrm>
            <a:off x="6456040" y="6309320"/>
            <a:ext cx="3744416" cy="144016"/>
          </a:xfrm>
        </p:spPr>
        <p:txBody>
          <a:bodyPr/>
          <a:lstStyle/>
          <a:p>
            <a:endParaRPr lang="fi-FI" dirty="0"/>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93DFF82F-A665-CA7C-A4D9-281EBE1EA308}"/>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F9F35130-809C-54C5-7E28-08465B7283F3}"/>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F4389D5A-AB42-9199-44CF-9CEEAE533454}"/>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320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CC-BY-SA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F247113-8288-4B24-AD4B-4735DC9CBA39}" type="datetime1">
              <a:rPr lang="fi-FI" smtClean="0"/>
              <a:t>3.10.2024</a:t>
            </a:fld>
            <a:endParaRPr lang="fi-FI" dirty="0"/>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dirty="0"/>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endParaRPr lang="fi-FI" dirty="0"/>
          </a:p>
        </p:txBody>
      </p:sp>
      <p:pic>
        <p:nvPicPr>
          <p:cNvPr id="8" name="Picture 7">
            <a:hlinkClick r:id="rId2"/>
            <a:extLst>
              <a:ext uri="{FF2B5EF4-FFF2-40B4-BE49-F238E27FC236}">
                <a16:creationId xmlns:a16="http://schemas.microsoft.com/office/drawing/2014/main" id="{F108979D-2C35-8DF7-C967-157BD0DD7FD6}"/>
              </a:ext>
              <a:ext uri="{C183D7F6-B498-43B3-948B-1728B52AA6E4}">
                <adec:decorative xmlns:adec="http://schemas.microsoft.com/office/drawing/2017/decorative" val="1"/>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a:hlinkClick r:id="rId2"/>
            <a:extLst>
              <a:ext uri="{FF2B5EF4-FFF2-40B4-BE49-F238E27FC236}">
                <a16:creationId xmlns:a16="http://schemas.microsoft.com/office/drawing/2014/main" id="{C1BC6918-6C5B-C3AF-A51B-FB591F80BF0B}"/>
              </a:ext>
              <a:ext uri="{C183D7F6-B498-43B3-948B-1728B52AA6E4}">
                <adec:decorative xmlns:adec="http://schemas.microsoft.com/office/drawing/2017/decorative" val="1"/>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 uri="{C183D7F6-B498-43B3-948B-1728B52AA6E4}">
                <adec:decorative xmlns:adec="http://schemas.microsoft.com/office/drawing/2017/decorative" val="1"/>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dirty="0">
                <a:solidFill>
                  <a:schemeClr val="tx1"/>
                </a:solidFill>
                <a:effectLst/>
              </a:rPr>
              <a:t>Content is available under</a:t>
            </a:r>
          </a:p>
          <a:p>
            <a:pPr algn="l"/>
            <a:r>
              <a:rPr lang="en-US" sz="800" dirty="0">
                <a:solidFill>
                  <a:schemeClr val="tx1"/>
                </a:solidFill>
                <a:effectLst/>
              </a:rPr>
              <a:t>CC BY-SA 4.0 unless otherwise stated</a:t>
            </a:r>
            <a:endParaRPr lang="en-GB" sz="800" dirty="0">
              <a:solidFill>
                <a:schemeClr val="tx1"/>
              </a:solidFill>
              <a:effectLst/>
            </a:endParaRPr>
          </a:p>
        </p:txBody>
      </p:sp>
      <p:pic>
        <p:nvPicPr>
          <p:cNvPr id="6" name="Picture 5">
            <a:hlinkClick r:id="rId2"/>
            <a:extLst>
              <a:ext uri="{FF2B5EF4-FFF2-40B4-BE49-F238E27FC236}">
                <a16:creationId xmlns:a16="http://schemas.microsoft.com/office/drawing/2014/main" id="{FC0491D6-8735-CD8F-1C61-5F39FCFAC6E9}"/>
              </a:ext>
              <a:ext uri="{C183D7F6-B498-43B3-948B-1728B52AA6E4}">
                <adec:decorative xmlns:adec="http://schemas.microsoft.com/office/drawing/2017/decorative" val="1"/>
              </a:ext>
            </a:extLst>
          </p:cNvPr>
          <p:cNvPicPr>
            <a:picLocks noChangeAspect="1"/>
          </p:cNvPicPr>
          <p:nvPr/>
        </p:nvPicPr>
        <p:blipFill>
          <a:blip r:embed="rId7" cstate="email">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464" y="6093296"/>
            <a:ext cx="360000" cy="360000"/>
          </a:xfrm>
          <a:prstGeom prst="rect">
            <a:avLst/>
          </a:prstGeom>
        </p:spPr>
      </p:pic>
      <p:sp>
        <p:nvSpPr>
          <p:cNvPr id="4" name="Text Placeholder 4">
            <a:extLst>
              <a:ext uri="{FF2B5EF4-FFF2-40B4-BE49-F238E27FC236}">
                <a16:creationId xmlns:a16="http://schemas.microsoft.com/office/drawing/2014/main" id="{55BB1539-68FC-64F1-1A32-3717514C54D6}"/>
              </a:ext>
            </a:extLst>
          </p:cNvPr>
          <p:cNvSpPr>
            <a:spLocks noGrp="1"/>
          </p:cNvSpPr>
          <p:nvPr>
            <p:ph type="body" sz="quarter" idx="13" hasCustomPrompt="1"/>
          </p:nvPr>
        </p:nvSpPr>
        <p:spPr>
          <a:xfrm>
            <a:off x="407989" y="4869160"/>
            <a:ext cx="9792468" cy="276999"/>
          </a:xfrm>
        </p:spPr>
        <p:txBody>
          <a:bodyPr>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28630891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hank you Re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A44BCDF-D62A-8FD1-A853-63A6E329245A}"/>
              </a:ext>
            </a:extLst>
          </p:cNvPr>
          <p:cNvSpPr>
            <a:spLocks noGrp="1"/>
          </p:cNvSpPr>
          <p:nvPr>
            <p:ph type="dt" sz="half" idx="14"/>
          </p:nvPr>
        </p:nvSpPr>
        <p:spPr/>
        <p:txBody>
          <a:bodyPr/>
          <a:lstStyle/>
          <a:p>
            <a:fld id="{45F0D0FC-42F6-47DE-A7F4-E745E6EF1D32}" type="datetime1">
              <a:rPr lang="fi-FI" smtClean="0"/>
              <a:t>3.10.2024</a:t>
            </a:fld>
            <a:endParaRPr lang="fi-FI" dirty="0"/>
          </a:p>
        </p:txBody>
      </p:sp>
      <p:sp>
        <p:nvSpPr>
          <p:cNvPr id="4" name="Slide Number Placeholder 3">
            <a:extLst>
              <a:ext uri="{FF2B5EF4-FFF2-40B4-BE49-F238E27FC236}">
                <a16:creationId xmlns:a16="http://schemas.microsoft.com/office/drawing/2014/main" id="{C8CB65B9-41BC-781D-107D-C5A99B2C7D5E}"/>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59C85133-50DB-CAA4-935B-5BFB0E1B21AB}"/>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a:latin typeface="+mj-lt"/>
              </a:rPr>
              <a:t>Kiitos</a:t>
            </a:r>
          </a:p>
        </p:txBody>
      </p:sp>
      <p:sp>
        <p:nvSpPr>
          <p:cNvPr id="8" name="TextBox 7">
            <a:hlinkClick r:id="rId2"/>
            <a:extLst>
              <a:ext uri="{FF2B5EF4-FFF2-40B4-BE49-F238E27FC236}">
                <a16:creationId xmlns:a16="http://schemas.microsoft.com/office/drawing/2014/main" id="{7F46B658-9D7D-6338-006D-3915FC261FA2}"/>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526E9EB7-2C97-21BD-728D-4E129DB8FD3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EE7BE5AF-5BA3-43BE-6B1C-F56C8A9C8AB8}"/>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222600431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hank you Yellow">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 uri="{C183D7F6-B498-43B3-948B-1728B52AA6E4}">
                <adec:decorative xmlns:adec="http://schemas.microsoft.com/office/drawing/2017/decorative" val="1"/>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2F31311B-B039-888D-706C-C02FE1F80175}"/>
              </a:ext>
            </a:extLst>
          </p:cNvPr>
          <p:cNvSpPr>
            <a:spLocks noGrp="1"/>
          </p:cNvSpPr>
          <p:nvPr>
            <p:ph type="dt" sz="half" idx="14"/>
          </p:nvPr>
        </p:nvSpPr>
        <p:spPr/>
        <p:txBody>
          <a:bodyPr/>
          <a:lstStyle/>
          <a:p>
            <a:fld id="{725CAF6D-1016-4B8F-B423-2EFB8ABFBD35}" type="datetime1">
              <a:rPr lang="fi-FI" smtClean="0"/>
              <a:t>3.10.2024</a:t>
            </a:fld>
            <a:endParaRPr lang="fi-FI" dirty="0"/>
          </a:p>
        </p:txBody>
      </p:sp>
      <p:sp>
        <p:nvSpPr>
          <p:cNvPr id="4" name="Slide Number Placeholder 3">
            <a:extLst>
              <a:ext uri="{FF2B5EF4-FFF2-40B4-BE49-F238E27FC236}">
                <a16:creationId xmlns:a16="http://schemas.microsoft.com/office/drawing/2014/main" id="{22ED29A7-39F7-6678-ED5C-1BFC1DE83DE3}"/>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7" name="TextBox 6">
            <a:extLst>
              <a:ext uri="{FF2B5EF4-FFF2-40B4-BE49-F238E27FC236}">
                <a16:creationId xmlns:a16="http://schemas.microsoft.com/office/drawing/2014/main" id="{A2C0BA38-FC88-57DB-9D5F-17BBFA1AD9C4}"/>
              </a:ext>
              <a:ext uri="{C183D7F6-B498-43B3-948B-1728B52AA6E4}">
                <adec:decorative xmlns:adec="http://schemas.microsoft.com/office/drawing/2017/decorative" val="1"/>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dirty="0" err="1">
                <a:latin typeface="+mj-lt"/>
              </a:rPr>
              <a:t>Nähdään</a:t>
            </a:r>
            <a:r>
              <a:rPr lang="en-US" sz="3200" dirty="0">
                <a:latin typeface="+mj-lt"/>
              </a:rPr>
              <a:t> pian!</a:t>
            </a:r>
          </a:p>
        </p:txBody>
      </p:sp>
      <p:sp>
        <p:nvSpPr>
          <p:cNvPr id="8" name="TextBox 7">
            <a:hlinkClick r:id="rId2"/>
            <a:extLst>
              <a:ext uri="{FF2B5EF4-FFF2-40B4-BE49-F238E27FC236}">
                <a16:creationId xmlns:a16="http://schemas.microsoft.com/office/drawing/2014/main" id="{ED4DAA49-5117-79E7-369F-3E00EDCAAED8}"/>
              </a:ext>
              <a:ext uri="{C183D7F6-B498-43B3-948B-1728B52AA6E4}">
                <adec:decorative xmlns:adec="http://schemas.microsoft.com/office/drawing/2017/decorative" val="1"/>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dirty="0"/>
              <a:t>aalto.fi</a:t>
            </a:r>
          </a:p>
        </p:txBody>
      </p:sp>
      <p:cxnSp>
        <p:nvCxnSpPr>
          <p:cNvPr id="9" name="Straight Connector 8">
            <a:extLst>
              <a:ext uri="{FF2B5EF4-FFF2-40B4-BE49-F238E27FC236}">
                <a16:creationId xmlns:a16="http://schemas.microsoft.com/office/drawing/2014/main" id="{83DCA95A-EFB3-A3D7-88E6-2D13DAC91375}"/>
              </a:ext>
              <a:ext uri="{C183D7F6-B498-43B3-948B-1728B52AA6E4}">
                <adec:decorative xmlns:adec="http://schemas.microsoft.com/office/drawing/2017/decorative" val="1"/>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0CF9B49D-2A0C-2616-04AB-10F0CA3E88F7}"/>
              </a:ext>
            </a:extLst>
          </p:cNvPr>
          <p:cNvSpPr>
            <a:spLocks noGrp="1"/>
          </p:cNvSpPr>
          <p:nvPr>
            <p:ph type="ftr" sz="quarter" idx="15"/>
          </p:nvPr>
        </p:nvSpPr>
        <p:spPr>
          <a:xfrm>
            <a:off x="6456040" y="6309320"/>
            <a:ext cx="3744416" cy="144016"/>
          </a:xfrm>
        </p:spPr>
        <p:txBody>
          <a:bodyPr/>
          <a:lstStyle/>
          <a:p>
            <a:endParaRPr lang="fi-FI" dirty="0"/>
          </a:p>
        </p:txBody>
      </p:sp>
    </p:spTree>
    <p:extLst>
      <p:ext uri="{BB962C8B-B14F-4D97-AF65-F5344CB8AC3E}">
        <p14:creationId xmlns:p14="http://schemas.microsoft.com/office/powerpoint/2010/main" val="39420507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Red">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 uri="{C183D7F6-B498-43B3-948B-1728B52AA6E4}">
                <adec:decorative xmlns:adec="http://schemas.microsoft.com/office/drawing/2017/decorative" val="1"/>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spcBef>
                <a:spcPts val="0"/>
              </a:spcBef>
              <a:defRPr lang="en-US" sz="1200" dirty="0"/>
            </a:lvl1pPr>
          </a:lstStyle>
          <a:p>
            <a:pPr marR="0" lvl="0" fontAlgn="auto">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Aft>
                <a:spcPts val="0"/>
              </a:spcAft>
              <a:buClrTx/>
              <a:buSzTx/>
              <a:tabLst/>
            </a:pPr>
            <a:endParaRPr lang="en-US" dirty="0"/>
          </a:p>
        </p:txBody>
      </p:sp>
      <p:sp>
        <p:nvSpPr>
          <p:cNvPr id="8" name="Rectangle 7">
            <a:extLst>
              <a:ext uri="{FF2B5EF4-FFF2-40B4-BE49-F238E27FC236}">
                <a16:creationId xmlns:a16="http://schemas.microsoft.com/office/drawing/2014/main" id="{D777C7DB-D21C-CF04-BEAE-6225DF214D55}"/>
              </a:ext>
              <a:ext uri="{C183D7F6-B498-43B3-948B-1728B52AA6E4}">
                <adec:decorative xmlns:adec="http://schemas.microsoft.com/office/drawing/2017/decorative" val="1"/>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dirty="0"/>
              <a:t>Headline</a:t>
            </a:r>
            <a:endParaRPr lang="fi-FI" dirty="0"/>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dirty="0"/>
          </a:p>
        </p:txBody>
      </p:sp>
      <p:sp>
        <p:nvSpPr>
          <p:cNvPr id="11" name="Freeform 5">
            <a:extLst>
              <a:ext uri="{FF2B5EF4-FFF2-40B4-BE49-F238E27FC236}">
                <a16:creationId xmlns:a16="http://schemas.microsoft.com/office/drawing/2014/main" id="{B048024D-E928-1A47-E81D-E73CEDEC703F}"/>
              </a:ext>
              <a:ext uri="{C183D7F6-B498-43B3-948B-1728B52AA6E4}">
                <adec:decorative xmlns:adec="http://schemas.microsoft.com/office/drawing/2017/decorative" val="1"/>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 uri="{C183D7F6-B498-43B3-948B-1728B52AA6E4}">
                <adec:decorative xmlns:adec="http://schemas.microsoft.com/office/drawing/2017/decorative" val="1"/>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3A70D3C-0CC8-FE4E-F52B-53CE8B81A6CF}"/>
              </a:ext>
            </a:extLst>
          </p:cNvPr>
          <p:cNvSpPr>
            <a:spLocks noGrp="1"/>
          </p:cNvSpPr>
          <p:nvPr>
            <p:ph type="dt" sz="half" idx="14"/>
          </p:nvPr>
        </p:nvSpPr>
        <p:spPr/>
        <p:txBody>
          <a:bodyPr/>
          <a:lstStyle/>
          <a:p>
            <a:fld id="{4D32C0E9-F6CE-4F30-8D80-9FF45B3657AE}" type="datetime1">
              <a:rPr lang="fi-FI" smtClean="0"/>
              <a:t>3.10.2024</a:t>
            </a:fld>
            <a:endParaRPr lang="fi-FI" dirty="0"/>
          </a:p>
        </p:txBody>
      </p:sp>
      <p:sp>
        <p:nvSpPr>
          <p:cNvPr id="5" name="Footer Placeholder 4">
            <a:extLst>
              <a:ext uri="{FF2B5EF4-FFF2-40B4-BE49-F238E27FC236}">
                <a16:creationId xmlns:a16="http://schemas.microsoft.com/office/drawing/2014/main" id="{6435823F-DD19-8F3B-CB31-DC7AB7F7DD25}"/>
              </a:ext>
            </a:extLst>
          </p:cNvPr>
          <p:cNvSpPr>
            <a:spLocks noGrp="1"/>
          </p:cNvSpPr>
          <p:nvPr>
            <p:ph type="ftr" sz="quarter" idx="15"/>
          </p:nvPr>
        </p:nvSpPr>
        <p:spPr/>
        <p:txBody>
          <a:bodyPr/>
          <a:lstStyle/>
          <a:p>
            <a:endParaRPr lang="fi-FI" dirty="0"/>
          </a:p>
        </p:txBody>
      </p:sp>
      <p:sp>
        <p:nvSpPr>
          <p:cNvPr id="6" name="Slide Number Placeholder 5">
            <a:extLst>
              <a:ext uri="{FF2B5EF4-FFF2-40B4-BE49-F238E27FC236}">
                <a16:creationId xmlns:a16="http://schemas.microsoft.com/office/drawing/2014/main" id="{97CA50C0-8868-D9E3-6151-7FEB6CA03A3F}"/>
              </a:ext>
            </a:extLst>
          </p:cNvPr>
          <p:cNvSpPr>
            <a:spLocks noGrp="1"/>
          </p:cNvSpPr>
          <p:nvPr>
            <p:ph type="sldNum" sz="quarter" idx="16"/>
          </p:nvPr>
        </p:nvSpPr>
        <p:spPr/>
        <p:txBody>
          <a:bodyPr/>
          <a:lstStyle/>
          <a:p>
            <a:fld id="{D701140D-C14F-41CA-99FC-0EF83E8DA40A}" type="slidenum">
              <a:rPr lang="fi-FI" smtClean="0"/>
              <a:pPr/>
              <a:t>‹#›</a:t>
            </a:fld>
            <a:endParaRPr lang="fi-FI" dirty="0"/>
          </a:p>
        </p:txBody>
      </p:sp>
      <p:sp>
        <p:nvSpPr>
          <p:cNvPr id="9" name="Text Placeholder 4">
            <a:extLst>
              <a:ext uri="{FF2B5EF4-FFF2-40B4-BE49-F238E27FC236}">
                <a16:creationId xmlns:a16="http://schemas.microsoft.com/office/drawing/2014/main" id="{85D974B8-11FD-E356-FB5B-3122C8279C54}"/>
              </a:ext>
            </a:extLst>
          </p:cNvPr>
          <p:cNvSpPr>
            <a:spLocks noGrp="1"/>
          </p:cNvSpPr>
          <p:nvPr>
            <p:ph type="body" sz="quarter" idx="17" hasCustomPrompt="1"/>
          </p:nvPr>
        </p:nvSpPr>
        <p:spPr>
          <a:xfrm>
            <a:off x="6600055" y="4869160"/>
            <a:ext cx="5183957" cy="276999"/>
          </a:xfrm>
        </p:spPr>
        <p:txBody>
          <a:bodyPr wrap="square">
            <a:spAutoFit/>
          </a:bodyPr>
          <a:lstStyle>
            <a:lvl1pPr marL="0" indent="0">
              <a:spcBef>
                <a:spcPts val="0"/>
              </a:spcBef>
              <a:buFontTx/>
              <a:buNone/>
              <a:defRPr sz="1800"/>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en-US" dirty="0"/>
              <a:t>Presenter Name / Date / Place</a:t>
            </a:r>
          </a:p>
        </p:txBody>
      </p:sp>
    </p:spTree>
    <p:extLst>
      <p:ext uri="{BB962C8B-B14F-4D97-AF65-F5344CB8AC3E}">
        <p14:creationId xmlns:p14="http://schemas.microsoft.com/office/powerpoint/2010/main" val="39576181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3.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png"/><Relationship Id="rId5" Type="http://schemas.openxmlformats.org/officeDocument/2006/relationships/slideLayout" Target="../slideLayouts/slideLayout73.xml"/><Relationship Id="rId10"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85901988-9E68-44DC-AA5D-396DCAB59566}" type="datetime1">
              <a:rPr lang="fi-FI" smtClean="0"/>
              <a:t>3.10.2024</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992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4068" r:id="rId7"/>
    <p:sldLayoutId id="2147484069"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4076" r:id="rId19"/>
    <p:sldLayoutId id="2147484077" r:id="rId20"/>
    <p:sldLayoutId id="2147484078" r:id="rId21"/>
    <p:sldLayoutId id="2147484075" r:id="rId22"/>
    <p:sldLayoutId id="2147484079" r:id="rId23"/>
    <p:sldLayoutId id="2147484080"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DE3242FC-DAF7-4E05-8C27-30B840DFDDCF}" type="datetime1">
              <a:rPr lang="fi-FI" smtClean="0"/>
              <a:t>3.10.2024</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341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4082" r:id="rId21"/>
    <p:sldLayoutId id="2147484083" r:id="rId22"/>
    <p:sldLayoutId id="2147484084" r:id="rId23"/>
    <p:sldLayoutId id="2147484087" r:id="rId2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B49B4554-3C07-45D0-9633-89CA88DFF836}" type="datetime1">
              <a:rPr lang="fi-FI" smtClean="0"/>
              <a:t>3.10.2024</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0980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FE953895-CC21-4E4D-8C64-29B743FA0FFB}" type="datetime1">
              <a:rPr lang="fi-FI" smtClean="0"/>
              <a:t>3.10.2024</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7"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9527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EDE175C-1A43-4C11-8530-58DBFCF29D1E}" type="datetime1">
              <a:rPr lang="fi-FI" smtClean="0"/>
              <a:t>3.10.2024</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23492"/>
      </p:ext>
    </p:extLst>
  </p:cSld>
  <p:clrMap bg1="lt1" tx1="dk1" bg2="lt2" tx2="dk2" accent1="accent1" accent2="accent2" accent3="accent3" accent4="accent4" accent5="accent5" accent6="accent6" hlink="hlink" folHlink="folHlink"/>
  <p:sldLayoutIdLst>
    <p:sldLayoutId id="2147484044" r:id="rId1"/>
    <p:sldLayoutId id="2147484071" r:id="rId2"/>
    <p:sldLayoutId id="2147484072" r:id="rId3"/>
    <p:sldLayoutId id="2147484073" r:id="rId4"/>
    <p:sldLayoutId id="2147484074" r:id="rId5"/>
    <p:sldLayoutId id="2147484064" r:id="rId6"/>
    <p:sldLayoutId id="2147484065" r:id="rId7"/>
    <p:sldLayoutId id="2147484066" r:id="rId8"/>
    <p:sldLayoutId id="2147484067" r:id="rId9"/>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dirty="0"/>
              <a:t>Click to edit Master title style</a:t>
            </a:r>
            <a:endParaRPr lang="fi-FI" dirty="0"/>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CE1EE34-BDA5-4457-AC6A-D23E1D6D819A}" type="datetime1">
              <a:rPr lang="fi-FI" smtClean="0"/>
              <a:t>3.10.2024</a:t>
            </a:fld>
            <a:endParaRPr lang="fi-FI" dirty="0"/>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endParaRPr lang="fi-FI" dirty="0"/>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dirty="0"/>
          </a:p>
        </p:txBody>
      </p:sp>
      <p:sp>
        <p:nvSpPr>
          <p:cNvPr id="13" name="Freeform 5">
            <a:extLst>
              <a:ext uri="{FF2B5EF4-FFF2-40B4-BE49-F238E27FC236}">
                <a16:creationId xmlns:a16="http://schemas.microsoft.com/office/drawing/2014/main" id="{5C5E2C33-AA03-78AB-8665-63E23F2C35E4}"/>
              </a:ext>
              <a:ext uri="{C183D7F6-B498-43B3-948B-1728B52AA6E4}">
                <adec:decorative xmlns:adec="http://schemas.microsoft.com/office/drawing/2017/decorative" val="1"/>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30185"/>
      </p:ext>
    </p:extLst>
  </p:cSld>
  <p:clrMap bg1="lt1" tx1="dk1" bg2="lt2" tx2="dk2" accent1="accent1" accent2="accent2" accent3="accent3" accent4="accent4" accent5="accent5" accent6="accent6" hlink="hlink" folHlink="folHlink"/>
  <p:sldLayoutIdLst>
    <p:sldLayoutId id="2147484070" r:id="rId1"/>
    <p:sldLayoutId id="2147483888" r:id="rId2"/>
    <p:sldLayoutId id="2147483889" r:id="rId3"/>
    <p:sldLayoutId id="2147483890" r:id="rId4"/>
  </p:sldLayoutIdLst>
  <p:hf hdr="0" ft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ideo 14" descr="Valta meri aallot">
            <a:extLst>
              <a:ext uri="{FF2B5EF4-FFF2-40B4-BE49-F238E27FC236}">
                <a16:creationId xmlns:a16="http://schemas.microsoft.com/office/drawing/2014/main" id="{0F4C3C3C-AEF1-C26A-4F1B-E9F9755D63D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7058" r="22799" b="-1"/>
          <a:stretch/>
        </p:blipFill>
        <p:spPr>
          <a:xfrm>
            <a:off x="6096000" y="9746"/>
            <a:ext cx="6096000" cy="6838508"/>
          </a:xfrm>
          <a:prstGeom prst="rect">
            <a:avLst/>
          </a:prstGeom>
          <a:noFill/>
        </p:spPr>
      </p:pic>
      <p:sp>
        <p:nvSpPr>
          <p:cNvPr id="4" name="Date Placeholder 3">
            <a:extLst>
              <a:ext uri="{FF2B5EF4-FFF2-40B4-BE49-F238E27FC236}">
                <a16:creationId xmlns:a16="http://schemas.microsoft.com/office/drawing/2014/main" id="{0E9225B8-C2F4-BA0B-8EA7-44C9D96F6368}"/>
              </a:ext>
            </a:extLst>
          </p:cNvPr>
          <p:cNvSpPr>
            <a:spLocks noGrp="1"/>
          </p:cNvSpPr>
          <p:nvPr>
            <p:ph type="dt" sz="half" idx="10"/>
          </p:nvPr>
        </p:nvSpPr>
        <p:spPr>
          <a:xfrm>
            <a:off x="10200456" y="6309320"/>
            <a:ext cx="1152128" cy="143868"/>
          </a:xfrm>
        </p:spPr>
        <p:txBody>
          <a:bodyPr anchor="ctr">
            <a:normAutofit/>
          </a:bodyPr>
          <a:lstStyle/>
          <a:p>
            <a:pPr>
              <a:spcAft>
                <a:spcPts val="600"/>
              </a:spcAft>
            </a:pPr>
            <a:fld id="{9513B716-7DD5-49C7-9B89-84A5EEFD8FE5}" type="datetime1">
              <a:rPr lang="fi-FI" smtClean="0"/>
              <a:pPr>
                <a:spcAft>
                  <a:spcPts val="600"/>
                </a:spcAft>
              </a:pPr>
              <a:t>3.10.2024</a:t>
            </a:fld>
            <a:endParaRPr lang="fi-FI"/>
          </a:p>
        </p:txBody>
      </p:sp>
      <p:sp>
        <p:nvSpPr>
          <p:cNvPr id="6" name="Slide Number Placeholder 5">
            <a:extLst>
              <a:ext uri="{FF2B5EF4-FFF2-40B4-BE49-F238E27FC236}">
                <a16:creationId xmlns:a16="http://schemas.microsoft.com/office/drawing/2014/main" id="{B34FB7AF-611D-A911-E047-2F3A5822C264}"/>
              </a:ext>
            </a:extLst>
          </p:cNvPr>
          <p:cNvSpPr>
            <a:spLocks noGrp="1"/>
          </p:cNvSpPr>
          <p:nvPr>
            <p:ph type="sldNum" sz="quarter" idx="12"/>
          </p:nvPr>
        </p:nvSpPr>
        <p:spPr>
          <a:xfrm>
            <a:off x="11352584" y="6309320"/>
            <a:ext cx="431428" cy="143869"/>
          </a:xfrm>
        </p:spPr>
        <p:txBody>
          <a:bodyPr anchor="ctr">
            <a:normAutofit/>
          </a:bodyPr>
          <a:lstStyle/>
          <a:p>
            <a:pPr>
              <a:spcAft>
                <a:spcPts val="600"/>
              </a:spcAft>
            </a:pPr>
            <a:fld id="{D701140D-C14F-41CA-99FC-0EF83E8DA40A}" type="slidenum">
              <a:rPr lang="fi-FI" smtClean="0"/>
              <a:pPr>
                <a:spcAft>
                  <a:spcPts val="600"/>
                </a:spcAft>
              </a:pPr>
              <a:t>1</a:t>
            </a:fld>
            <a:endParaRPr lang="fi-FI"/>
          </a:p>
        </p:txBody>
      </p:sp>
      <p:sp>
        <p:nvSpPr>
          <p:cNvPr id="12" name="Title 11">
            <a:extLst>
              <a:ext uri="{FF2B5EF4-FFF2-40B4-BE49-F238E27FC236}">
                <a16:creationId xmlns:a16="http://schemas.microsoft.com/office/drawing/2014/main" id="{E206DF6F-AFE0-3008-AB3A-CC32E6D8DC57}"/>
              </a:ext>
            </a:extLst>
          </p:cNvPr>
          <p:cNvSpPr>
            <a:spLocks noGrp="1"/>
          </p:cNvSpPr>
          <p:nvPr>
            <p:ph type="ctrTitle"/>
          </p:nvPr>
        </p:nvSpPr>
        <p:spPr>
          <a:xfrm>
            <a:off x="407988" y="2936558"/>
            <a:ext cx="5183956" cy="492443"/>
          </a:xfrm>
        </p:spPr>
        <p:txBody>
          <a:bodyPr wrap="square" anchor="b">
            <a:normAutofit/>
          </a:bodyPr>
          <a:lstStyle/>
          <a:p>
            <a:r>
              <a:rPr lang="en-US" sz="3000" err="1"/>
              <a:t>Tervetuloa</a:t>
            </a:r>
            <a:r>
              <a:rPr lang="en-US" sz="3000"/>
              <a:t> Aalto-</a:t>
            </a:r>
            <a:r>
              <a:rPr lang="en-US" sz="3000" err="1"/>
              <a:t>yliopistoon</a:t>
            </a:r>
            <a:endParaRPr lang="en-US" sz="3000"/>
          </a:p>
        </p:txBody>
      </p:sp>
      <p:sp>
        <p:nvSpPr>
          <p:cNvPr id="32" name="Subtitle 5">
            <a:extLst>
              <a:ext uri="{FF2B5EF4-FFF2-40B4-BE49-F238E27FC236}">
                <a16:creationId xmlns:a16="http://schemas.microsoft.com/office/drawing/2014/main" id="{D73EADF0-7F97-A4FE-F1F4-60C92C2AA6B8}"/>
              </a:ext>
            </a:extLst>
          </p:cNvPr>
          <p:cNvSpPr>
            <a:spLocks noGrp="1"/>
          </p:cNvSpPr>
          <p:nvPr>
            <p:ph type="subTitle" idx="1"/>
          </p:nvPr>
        </p:nvSpPr>
        <p:spPr>
          <a:xfrm>
            <a:off x="407988" y="3429000"/>
            <a:ext cx="5183956" cy="984885"/>
          </a:xfrm>
        </p:spPr>
        <p:txBody>
          <a:bodyPr/>
          <a:lstStyle/>
          <a:p>
            <a:endParaRPr lang="en-US"/>
          </a:p>
        </p:txBody>
      </p:sp>
      <p:sp>
        <p:nvSpPr>
          <p:cNvPr id="34" name="Text Placeholder 6">
            <a:extLst>
              <a:ext uri="{FF2B5EF4-FFF2-40B4-BE49-F238E27FC236}">
                <a16:creationId xmlns:a16="http://schemas.microsoft.com/office/drawing/2014/main" id="{2C3287BE-9335-50EB-24F2-95800C314DC9}"/>
              </a:ext>
            </a:extLst>
          </p:cNvPr>
          <p:cNvSpPr>
            <a:spLocks noGrp="1"/>
          </p:cNvSpPr>
          <p:nvPr>
            <p:ph type="body" sz="quarter" idx="14"/>
          </p:nvPr>
        </p:nvSpPr>
        <p:spPr>
          <a:xfrm>
            <a:off x="407989" y="4869160"/>
            <a:ext cx="5183955" cy="276999"/>
          </a:xfrm>
        </p:spPr>
        <p:txBody>
          <a:bodyPr/>
          <a:lstStyle/>
          <a:p>
            <a:endParaRPr lang="en-US" dirty="0"/>
          </a:p>
        </p:txBody>
      </p:sp>
    </p:spTree>
    <p:extLst>
      <p:ext uri="{BB962C8B-B14F-4D97-AF65-F5344CB8AC3E}">
        <p14:creationId xmlns:p14="http://schemas.microsoft.com/office/powerpoint/2010/main" val="6786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mute="1">
                <p:cTn id="12" repeatCount="indefinite" fill="hold" display="0">
                  <p:stCondLst>
                    <p:cond delay="indefinite"/>
                  </p:stCondLst>
                </p:cTn>
                <p:tgtEl>
                  <p:spTgt spid="1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10</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dirty="0" err="1"/>
              <a:t>Kauppatieteellinen</a:t>
            </a:r>
            <a:r>
              <a:rPr lang="en-US" dirty="0"/>
              <a:t> ala</a:t>
            </a:r>
            <a:endParaRPr lang="fi-FI" dirty="0"/>
          </a:p>
        </p:txBody>
      </p:sp>
    </p:spTree>
    <p:extLst>
      <p:ext uri="{BB962C8B-B14F-4D97-AF65-F5344CB8AC3E}">
        <p14:creationId xmlns:p14="http://schemas.microsoft.com/office/powerpoint/2010/main" val="152127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r>
              <a:rPr lang="fi-FI" dirty="0"/>
              <a:t>Kauppakorkeakoulu</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285750" indent="-285750">
              <a:lnSpc>
                <a:spcPct val="100000"/>
              </a:lnSpc>
              <a:buFont typeface="Arial,Sans-Serif"/>
              <a:buChar char="•"/>
            </a:pPr>
            <a:r>
              <a:rPr lang="fi-FI" sz="2000" b="0" dirty="0">
                <a:ea typeface="+mn-lt"/>
                <a:cs typeface="+mn-lt"/>
              </a:rPr>
              <a:t>Arvostetuin kauppakorkeakoulu Suomessa</a:t>
            </a:r>
          </a:p>
          <a:p>
            <a:pPr marL="285750" indent="-285750">
              <a:lnSpc>
                <a:spcPct val="100000"/>
              </a:lnSpc>
              <a:buFont typeface="Arial,Sans-Serif"/>
              <a:buChar char="•"/>
            </a:pPr>
            <a:r>
              <a:rPr lang="fi-FI" sz="2000" b="0" dirty="0">
                <a:ea typeface="+mn-lt"/>
                <a:cs typeface="+mn-lt"/>
              </a:rPr>
              <a:t>Työmarkkinoilla arvostettu tutkinto</a:t>
            </a:r>
          </a:p>
          <a:p>
            <a:pPr marL="285750" indent="-285750">
              <a:lnSpc>
                <a:spcPct val="100000"/>
              </a:lnSpc>
              <a:buFont typeface="Arial,Sans-Serif"/>
              <a:buChar char="•"/>
            </a:pPr>
            <a:r>
              <a:rPr lang="fi-FI" sz="2000" b="0" dirty="0">
                <a:ea typeface="+mn-lt"/>
                <a:cs typeface="+mn-lt"/>
              </a:rPr>
              <a:t>Laadukasta opetusta ja korkeatasoista tutkimusta</a:t>
            </a:r>
          </a:p>
          <a:p>
            <a:pPr marL="285750" indent="-285750">
              <a:lnSpc>
                <a:spcPct val="100000"/>
              </a:lnSpc>
              <a:buFont typeface="Arial,Sans-Serif"/>
              <a:buChar char="•"/>
            </a:pPr>
            <a:r>
              <a:rPr lang="fi-FI" sz="2000" b="0" dirty="0">
                <a:ea typeface="+mn-lt"/>
                <a:cs typeface="+mn-lt"/>
              </a:rPr>
              <a:t>Tavoite edistää kestävää liiketoimintaa​​</a:t>
            </a:r>
          </a:p>
          <a:p>
            <a:pPr marL="285750" indent="-285750">
              <a:lnSpc>
                <a:spcPct val="100000"/>
              </a:lnSpc>
              <a:buFont typeface="Arial,Sans-Serif"/>
              <a:buChar char="•"/>
            </a:pPr>
            <a:r>
              <a:rPr lang="fi-FI" sz="2000" b="0" dirty="0">
                <a:ea typeface="+mn-lt"/>
                <a:cs typeface="+mn-lt"/>
              </a:rPr>
              <a:t>Monimuotoinen ja innostava yhteisö, jossa otetaan toiset huomioon</a:t>
            </a:r>
          </a:p>
          <a:p>
            <a:pPr marL="285750" indent="-285750">
              <a:lnSpc>
                <a:spcPct val="100000"/>
              </a:lnSpc>
              <a:buFont typeface="Arial,Sans-Serif"/>
              <a:buChar char="•"/>
            </a:pPr>
            <a:r>
              <a:rPr lang="fi-FI" sz="2000" b="0" dirty="0">
                <a:ea typeface="+mn-lt"/>
                <a:cs typeface="+mn-lt"/>
              </a:rPr>
              <a:t>Seuraa opiskelijaelämää </a:t>
            </a:r>
            <a:r>
              <a:rPr lang="fi-FI" sz="2000" b="0" dirty="0"/>
              <a:t>Instagramissa</a:t>
            </a:r>
            <a:r>
              <a:rPr lang="fi-FI" sz="2000" b="0" dirty="0">
                <a:ea typeface="+mn-lt"/>
                <a:cs typeface="+mn-lt"/>
              </a:rPr>
              <a:t>: </a:t>
            </a:r>
            <a:r>
              <a:rPr lang="fi-FI" sz="2000" dirty="0">
                <a:ea typeface="+mn-lt"/>
                <a:cs typeface="+mn-lt"/>
              </a:rPr>
              <a:t>@aaltobiz</a:t>
            </a:r>
            <a:endParaRPr lang="en-US" sz="2000" dirty="0">
              <a:cs typeface="Arial" panose="020B0604020202020204"/>
            </a:endParaRP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fld id="{D701140D-C14F-41CA-99FC-0EF83E8DA40A}" type="slidenum">
              <a:rPr lang="fi-FI" smtClean="0"/>
              <a:pPr/>
              <a:t>11</a:t>
            </a:fld>
            <a:endParaRPr lang="fi-FI" dirty="0"/>
          </a:p>
        </p:txBody>
      </p:sp>
      <p:pic>
        <p:nvPicPr>
          <p:cNvPr id="7" name="Picture 2">
            <a:extLst>
              <a:ext uri="{FF2B5EF4-FFF2-40B4-BE49-F238E27FC236}">
                <a16:creationId xmlns:a16="http://schemas.microsoft.com/office/drawing/2014/main" id="{65E5F672-8EEC-C34E-1440-5E517154B774}"/>
              </a:ext>
            </a:extLst>
          </p:cNvPr>
          <p:cNvPicPr>
            <a:picLocks noGrp="1" noChangeAspect="1" noChangeArrowheads="1"/>
          </p:cNvPicPr>
          <p:nvPr>
            <p:ph type="pic" sz="quarter" idx="13"/>
          </p:nvPr>
        </p:nvPicPr>
        <p:blipFill>
          <a:blip r:embed="rId3" cstate="email">
            <a:extLst>
              <a:ext uri="{28A0092B-C50C-407E-A947-70E740481C1C}">
                <a14:useLocalDpi xmlns:a14="http://schemas.microsoft.com/office/drawing/2010/main"/>
              </a:ext>
            </a:extLst>
          </a:blip>
          <a:srcRect/>
          <a:stretch/>
        </p:blipFill>
        <p:spPr bwMode="auto">
          <a:xfrm>
            <a:off x="6096000" y="0"/>
            <a:ext cx="6096000" cy="6858000"/>
          </a:xfrm>
          <a:prstGeom prst="rect">
            <a:avLst/>
          </a:prstGeom>
          <a:solidFill>
            <a:srgbClr val="FFFFFF"/>
          </a:solidFill>
        </p:spPr>
      </p:pic>
    </p:spTree>
    <p:extLst>
      <p:ext uri="{BB962C8B-B14F-4D97-AF65-F5344CB8AC3E}">
        <p14:creationId xmlns:p14="http://schemas.microsoft.com/office/powerpoint/2010/main" val="298842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r>
              <a:rPr lang="fi-FI" dirty="0"/>
              <a:t>Kauppatieteiden kandidaattikoulutukset</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a:lstStyle/>
          <a:p>
            <a:r>
              <a:rPr lang="fi-FI" sz="1400" b="1" dirty="0"/>
              <a:t>Suomenkielinen ohjelma Kauppatieteet, jonka pääaineita ovat:</a:t>
            </a:r>
          </a:p>
          <a:p>
            <a:pPr marL="342900" indent="-342900">
              <a:buFont typeface="Arial" panose="020B0604020202020204" pitchFamily="34" charset="0"/>
              <a:buChar char="•"/>
            </a:pPr>
            <a:r>
              <a:rPr lang="fi-FI" sz="1400" dirty="0"/>
              <a:t>Johtaminen</a:t>
            </a:r>
          </a:p>
          <a:p>
            <a:pPr marL="342900" indent="-342900">
              <a:buFont typeface="Arial" panose="020B0604020202020204" pitchFamily="34" charset="0"/>
              <a:buChar char="•"/>
            </a:pPr>
            <a:r>
              <a:rPr lang="fi-FI" sz="1400" dirty="0"/>
              <a:t>Laskentatoimi</a:t>
            </a:r>
          </a:p>
          <a:p>
            <a:pPr marL="342900" indent="-342900">
              <a:buFont typeface="Arial" panose="020B0604020202020204" pitchFamily="34" charset="0"/>
              <a:buChar char="•"/>
            </a:pPr>
            <a:r>
              <a:rPr lang="fi-FI" sz="1400" dirty="0"/>
              <a:t>Tieto- ja palvelujohtaminen</a:t>
            </a:r>
          </a:p>
          <a:p>
            <a:pPr marL="342900" indent="-342900">
              <a:buFont typeface="Arial" panose="020B0604020202020204" pitchFamily="34" charset="0"/>
              <a:buChar char="•"/>
            </a:pPr>
            <a:r>
              <a:rPr lang="fi-FI" sz="1400" dirty="0"/>
              <a:t>Markkinointi</a:t>
            </a:r>
          </a:p>
          <a:p>
            <a:pPr marL="342900" indent="-342900">
              <a:buFont typeface="Arial" panose="020B0604020202020204" pitchFamily="34" charset="0"/>
              <a:buChar char="•"/>
            </a:pPr>
            <a:r>
              <a:rPr lang="fi-FI" sz="1400" dirty="0"/>
              <a:t>Rahoitus</a:t>
            </a:r>
          </a:p>
          <a:p>
            <a:pPr marL="342900" indent="-342900">
              <a:buFont typeface="Arial" panose="020B0604020202020204" pitchFamily="34" charset="0"/>
              <a:buChar char="•"/>
            </a:pPr>
            <a:r>
              <a:rPr lang="fi-FI" sz="1400" dirty="0"/>
              <a:t>Taloustiede</a:t>
            </a:r>
          </a:p>
          <a:p>
            <a:pPr marL="342900" indent="-342900">
              <a:buFont typeface="Arial" panose="020B0604020202020204" pitchFamily="34" charset="0"/>
              <a:buChar char="•"/>
            </a:pPr>
            <a:r>
              <a:rPr lang="fi-FI" sz="1400" dirty="0"/>
              <a:t>Yritysjuridiikka</a:t>
            </a:r>
          </a:p>
          <a:p>
            <a:r>
              <a:rPr lang="fi-FI" sz="1400" b="1" dirty="0"/>
              <a:t>Englanninkieliset ohjelmat:</a:t>
            </a:r>
          </a:p>
          <a:p>
            <a:pPr marL="342900" indent="-342900">
              <a:buFont typeface="Arial" panose="020B0604020202020204" pitchFamily="34" charset="0"/>
              <a:buChar char="•"/>
            </a:pPr>
            <a:r>
              <a:rPr lang="fi-FI" sz="1400" dirty="0" err="1"/>
              <a:t>Economics</a:t>
            </a:r>
            <a:endParaRPr lang="fi-FI" sz="1400" dirty="0"/>
          </a:p>
          <a:p>
            <a:pPr marL="342900" indent="-342900">
              <a:buFont typeface="Arial" panose="020B0604020202020204" pitchFamily="34" charset="0"/>
              <a:buChar char="•"/>
            </a:pPr>
            <a:r>
              <a:rPr lang="fi-FI" sz="1400" dirty="0"/>
              <a:t>International Business, Mikkelin yksikkö</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fld id="{D701140D-C14F-41CA-99FC-0EF83E8DA40A}" type="slidenum">
              <a:rPr lang="fi-FI" smtClean="0"/>
              <a:pPr/>
              <a:t>12</a:t>
            </a:fld>
            <a:endParaRPr lang="fi-FI" dirty="0"/>
          </a:p>
        </p:txBody>
      </p:sp>
      <p:pic>
        <p:nvPicPr>
          <p:cNvPr id="12" name="Picture Placeholder 11" descr="A group of people sitting at a table&#10;&#10;Description automatically generated">
            <a:extLst>
              <a:ext uri="{FF2B5EF4-FFF2-40B4-BE49-F238E27FC236}">
                <a16:creationId xmlns:a16="http://schemas.microsoft.com/office/drawing/2014/main" id="{390C2499-27C1-A109-2F92-8205F4D3504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3463715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13</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dirty="0" err="1"/>
              <a:t>Taiteiden</a:t>
            </a:r>
            <a:r>
              <a:rPr lang="en-US" dirty="0"/>
              <a:t> ala</a:t>
            </a:r>
            <a:endParaRPr lang="fi-FI" dirty="0"/>
          </a:p>
        </p:txBody>
      </p:sp>
    </p:spTree>
    <p:extLst>
      <p:ext uri="{BB962C8B-B14F-4D97-AF65-F5344CB8AC3E}">
        <p14:creationId xmlns:p14="http://schemas.microsoft.com/office/powerpoint/2010/main" val="69220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r>
              <a:rPr lang="fi-FI" dirty="0"/>
              <a:t>Taiteiden ja suunnittelun korkeakoulu</a:t>
            </a:r>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342900" indent="-342900">
              <a:buFont typeface="Arial" panose="020B0604020202020204" pitchFamily="34" charset="0"/>
              <a:buChar char="•"/>
            </a:pPr>
            <a:r>
              <a:rPr lang="fi-FI" dirty="0"/>
              <a:t>Suomen ja Pohjoismaiden johtava korkeakoulu taiteen ja suunnittelun alalla</a:t>
            </a:r>
          </a:p>
          <a:p>
            <a:pPr marL="342900" indent="-342900">
              <a:buFont typeface="Arial" panose="020B0604020202020204" pitchFamily="34" charset="0"/>
              <a:buChar char="•"/>
            </a:pPr>
            <a:r>
              <a:rPr lang="fi-FI" dirty="0"/>
              <a:t>Mielikuvituksellisia ja epätavanomaisia lähestymistapoja monimutkaisiin yhteiskunnallisiin haasteisiin</a:t>
            </a:r>
          </a:p>
          <a:p>
            <a:pPr marL="342900" indent="-342900">
              <a:buFont typeface="Arial" panose="020B0604020202020204" pitchFamily="34" charset="0"/>
              <a:buChar char="•"/>
            </a:pPr>
            <a:r>
              <a:rPr lang="fi-FI" dirty="0"/>
              <a:t>Ratkaisuja kestävään kehitykseen</a:t>
            </a:r>
          </a:p>
          <a:p>
            <a:pPr marL="342900" indent="-342900">
              <a:buFont typeface="Arial" panose="020B0604020202020204" pitchFamily="34" charset="0"/>
              <a:buChar char="•"/>
            </a:pPr>
            <a:r>
              <a:rPr lang="fi-FI" dirty="0"/>
              <a:t>Maailmanluokan työpajatilat ja laitteet</a:t>
            </a:r>
          </a:p>
          <a:p>
            <a:pPr marL="342900" indent="-342900">
              <a:buFont typeface="Arial" panose="020B0604020202020204" pitchFamily="34" charset="0"/>
              <a:buChar char="•"/>
            </a:pPr>
            <a:r>
              <a:rPr lang="fi-FI" dirty="0"/>
              <a:t>Seuraa opiskelijaelämää Instagramissa: @aaltoarts</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fld id="{D701140D-C14F-41CA-99FC-0EF83E8DA40A}" type="slidenum">
              <a:rPr lang="fi-FI" smtClean="0"/>
              <a:pPr/>
              <a:t>14</a:t>
            </a:fld>
            <a:endParaRPr lang="fi-FI" dirty="0"/>
          </a:p>
        </p:txBody>
      </p:sp>
      <p:pic>
        <p:nvPicPr>
          <p:cNvPr id="7" name="Picture 3">
            <a:extLst>
              <a:ext uri="{FF2B5EF4-FFF2-40B4-BE49-F238E27FC236}">
                <a16:creationId xmlns:a16="http://schemas.microsoft.com/office/drawing/2014/main" id="{823E5237-13E1-7809-58B9-B171E5DD5C8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57843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group of people sitting in chairs&#10;&#10;Description automatically generated">
            <a:extLst>
              <a:ext uri="{FF2B5EF4-FFF2-40B4-BE49-F238E27FC236}">
                <a16:creationId xmlns:a16="http://schemas.microsoft.com/office/drawing/2014/main" id="{2D62617B-7432-90FE-9FA8-BF00B94AD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a:solidFill>
            <a:schemeClr val="bg2"/>
          </a:solidFill>
        </p:spPr>
      </p:pic>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r>
              <a:rPr lang="fi-FI" dirty="0"/>
              <a:t>Taiteiden alan kandidaattikoulutukset</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r>
              <a:rPr lang="fi-FI" sz="1400" b="1" dirty="0"/>
              <a:t>Suomen- ja ruotsinkieliset koulutukset:</a:t>
            </a:r>
          </a:p>
          <a:p>
            <a:pPr marL="285750" indent="-285750">
              <a:buFont typeface="Arial" panose="020B0604020202020204" pitchFamily="34" charset="0"/>
              <a:buChar char="•"/>
            </a:pPr>
            <a:r>
              <a:rPr lang="fi-FI" sz="1400" dirty="0"/>
              <a:t>Dokumentaarinen elokuva</a:t>
            </a:r>
          </a:p>
          <a:p>
            <a:pPr marL="285750" indent="-285750">
              <a:buFont typeface="Arial" panose="020B0604020202020204" pitchFamily="34" charset="0"/>
              <a:buChar char="•"/>
            </a:pPr>
            <a:r>
              <a:rPr lang="fi-FI" sz="1400" dirty="0"/>
              <a:t>Elokuva- ja tv-käsikirjoitus</a:t>
            </a:r>
          </a:p>
          <a:p>
            <a:pPr marL="285750" indent="-285750">
              <a:buFont typeface="Arial" panose="020B0604020202020204" pitchFamily="34" charset="0"/>
              <a:buChar char="•"/>
            </a:pPr>
            <a:r>
              <a:rPr lang="fi-FI" sz="1400" dirty="0"/>
              <a:t>Elokuva- ja tv-lavastus</a:t>
            </a:r>
          </a:p>
          <a:p>
            <a:pPr marL="285750" indent="-285750">
              <a:buFont typeface="Arial" panose="020B0604020202020204" pitchFamily="34" charset="0"/>
              <a:buChar char="•"/>
            </a:pPr>
            <a:r>
              <a:rPr lang="fi-FI" sz="1400" dirty="0"/>
              <a:t>Elokuva- ja tv-tuotanto</a:t>
            </a:r>
          </a:p>
          <a:p>
            <a:pPr marL="285750" indent="-285750">
              <a:buFont typeface="Arial" panose="020B0604020202020204" pitchFamily="34" charset="0"/>
              <a:buChar char="•"/>
            </a:pPr>
            <a:r>
              <a:rPr lang="fi-FI" sz="1400" dirty="0"/>
              <a:t>Elokuvaleikkaus</a:t>
            </a:r>
          </a:p>
          <a:p>
            <a:pPr marL="285750" indent="-285750">
              <a:buFont typeface="Arial" panose="020B0604020202020204" pitchFamily="34" charset="0"/>
              <a:buChar char="•"/>
            </a:pPr>
            <a:r>
              <a:rPr lang="fi-FI" sz="1400" dirty="0"/>
              <a:t>Elokuvaohjaus</a:t>
            </a:r>
          </a:p>
          <a:p>
            <a:pPr marL="285750" indent="-285750">
              <a:buFont typeface="Arial" panose="020B0604020202020204" pitchFamily="34" charset="0"/>
              <a:buChar char="•"/>
            </a:pPr>
            <a:r>
              <a:rPr lang="fi-FI" sz="1400" dirty="0"/>
              <a:t>Elokuvaus</a:t>
            </a:r>
          </a:p>
          <a:p>
            <a:pPr marL="285750" indent="-285750">
              <a:buFont typeface="Arial" panose="020B0604020202020204" pitchFamily="34" charset="0"/>
              <a:buChar char="•"/>
            </a:pPr>
            <a:r>
              <a:rPr lang="fi-FI" sz="1400" dirty="0"/>
              <a:t>Elokuvaäänitys ja -äänisuunnittelu</a:t>
            </a:r>
          </a:p>
          <a:p>
            <a:pPr marL="285750" indent="-285750">
              <a:buFont typeface="Arial" panose="020B0604020202020204" pitchFamily="34" charset="0"/>
              <a:buChar char="•"/>
            </a:pPr>
            <a:endParaRPr lang="fi-FI" sz="1400" dirty="0"/>
          </a:p>
          <a:p>
            <a:pPr marL="285750" indent="-285750">
              <a:buFont typeface="Arial" panose="020B0604020202020204" pitchFamily="34" charset="0"/>
              <a:buChar char="•"/>
            </a:pPr>
            <a:r>
              <a:rPr lang="fi-FI" sz="1400" dirty="0"/>
              <a:t>Kuvataidekasvatus</a:t>
            </a:r>
          </a:p>
          <a:p>
            <a:pPr marL="285750" indent="-285750">
              <a:buFont typeface="Arial" panose="020B0604020202020204" pitchFamily="34" charset="0"/>
              <a:buChar char="•"/>
            </a:pPr>
            <a:r>
              <a:rPr lang="fi-FI" sz="1400" dirty="0"/>
              <a:t>Muoti</a:t>
            </a:r>
          </a:p>
          <a:p>
            <a:pPr marL="285750" indent="-285750">
              <a:buFont typeface="Arial" panose="020B0604020202020204" pitchFamily="34" charset="0"/>
              <a:buChar char="•"/>
            </a:pPr>
            <a:r>
              <a:rPr lang="fi-FI" sz="1400" dirty="0"/>
              <a:t>Muotoilu</a:t>
            </a:r>
          </a:p>
          <a:p>
            <a:pPr marL="285750" indent="-285750">
              <a:buFont typeface="Arial" panose="020B0604020202020204" pitchFamily="34" charset="0"/>
              <a:buChar char="•"/>
            </a:pPr>
            <a:r>
              <a:rPr lang="fi-FI" sz="1400" dirty="0"/>
              <a:t>Pukusuunnittelu: esittävät taiteet ja elokuva </a:t>
            </a:r>
            <a:br>
              <a:rPr lang="fi-FI" sz="1400" dirty="0"/>
            </a:br>
            <a:r>
              <a:rPr lang="fi-FI" sz="1100" dirty="0"/>
              <a:t>(seuraavan kerran haussa 2026)</a:t>
            </a:r>
          </a:p>
          <a:p>
            <a:pPr marL="285750" indent="-285750">
              <a:buFont typeface="Arial" panose="020B0604020202020204" pitchFamily="34" charset="0"/>
              <a:buChar char="•"/>
            </a:pPr>
            <a:r>
              <a:rPr lang="fi-FI" sz="1400" dirty="0"/>
              <a:t>Sisustusarkkitehtuuri</a:t>
            </a:r>
          </a:p>
          <a:p>
            <a:pPr marL="285750" indent="-285750">
              <a:buFont typeface="Arial" panose="020B0604020202020204" pitchFamily="34" charset="0"/>
              <a:buChar char="•"/>
            </a:pPr>
            <a:r>
              <a:rPr lang="fi-FI" sz="1400" dirty="0"/>
              <a:t>Visuaalisen viestinnän muotoilu</a:t>
            </a:r>
          </a:p>
          <a:p>
            <a:endParaRPr lang="fi-FI" sz="1400" dirty="0"/>
          </a:p>
          <a:p>
            <a:r>
              <a:rPr lang="fi-FI" sz="1400" b="1" dirty="0"/>
              <a:t>Englanninkielinen ohjelma:</a:t>
            </a:r>
          </a:p>
          <a:p>
            <a:pPr marL="285750" indent="-285750">
              <a:buFont typeface="Arial" panose="020B0604020202020204" pitchFamily="34" charset="0"/>
              <a:buChar char="•"/>
            </a:pPr>
            <a:r>
              <a:rPr lang="fi-FI" sz="1400" dirty="0" err="1"/>
              <a:t>Bachelor’s</a:t>
            </a:r>
            <a:r>
              <a:rPr lang="fi-FI" sz="1400" dirty="0"/>
              <a:t> </a:t>
            </a:r>
            <a:r>
              <a:rPr lang="fi-FI" sz="1400" dirty="0" err="1"/>
              <a:t>Programme</a:t>
            </a:r>
            <a:r>
              <a:rPr lang="fi-FI" sz="1400" dirty="0"/>
              <a:t> in Design and Media</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fld id="{D701140D-C14F-41CA-99FC-0EF83E8DA40A}" type="slidenum">
              <a:rPr lang="fi-FI" smtClean="0"/>
              <a:pPr/>
              <a:t>15</a:t>
            </a:fld>
            <a:endParaRPr lang="fi-FI" dirty="0"/>
          </a:p>
        </p:txBody>
      </p:sp>
      <p:pic>
        <p:nvPicPr>
          <p:cNvPr id="10" name="Picture Placeholder 9">
            <a:extLst>
              <a:ext uri="{FF2B5EF4-FFF2-40B4-BE49-F238E27FC236}">
                <a16:creationId xmlns:a16="http://schemas.microsoft.com/office/drawing/2014/main" id="{E81898E6-5D3E-C657-5178-D14D28885B89}"/>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3598804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16</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dirty="0" err="1"/>
              <a:t>Tekniikan</a:t>
            </a:r>
            <a:r>
              <a:rPr lang="en-US" dirty="0"/>
              <a:t> ala</a:t>
            </a:r>
            <a:endParaRPr lang="fi-FI" dirty="0"/>
          </a:p>
        </p:txBody>
      </p:sp>
    </p:spTree>
    <p:extLst>
      <p:ext uri="{BB962C8B-B14F-4D97-AF65-F5344CB8AC3E}">
        <p14:creationId xmlns:p14="http://schemas.microsoft.com/office/powerpoint/2010/main" val="21851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at a desk looking at a computer&#10;&#10;Description automatically generated">
            <a:extLst>
              <a:ext uri="{FF2B5EF4-FFF2-40B4-BE49-F238E27FC236}">
                <a16:creationId xmlns:a16="http://schemas.microsoft.com/office/drawing/2014/main" id="{AB8461B7-A2A1-9C3F-97E8-409F9EA56E8B}"/>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D2F8C8F9-B440-3B04-7E49-8E1CA53A6D70}"/>
              </a:ext>
            </a:extLst>
          </p:cNvPr>
          <p:cNvSpPr>
            <a:spLocks noGrp="1"/>
          </p:cNvSpPr>
          <p:nvPr>
            <p:ph type="title"/>
          </p:nvPr>
        </p:nvSpPr>
        <p:spPr/>
        <p:txBody>
          <a:bodyPr/>
          <a:lstStyle/>
          <a:p>
            <a:r>
              <a:rPr lang="en-US" dirty="0" err="1"/>
              <a:t>Tekniikan</a:t>
            </a:r>
            <a:r>
              <a:rPr lang="en-US" dirty="0"/>
              <a:t> ala</a:t>
            </a:r>
            <a:endParaRPr lang="fi-FI" dirty="0"/>
          </a:p>
        </p:txBody>
      </p:sp>
      <p:sp>
        <p:nvSpPr>
          <p:cNvPr id="4" name="Content Placeholder 3">
            <a:extLst>
              <a:ext uri="{FF2B5EF4-FFF2-40B4-BE49-F238E27FC236}">
                <a16:creationId xmlns:a16="http://schemas.microsoft.com/office/drawing/2014/main" id="{C968CC8E-FF66-E1CE-3F6E-9891B9486895}"/>
              </a:ext>
            </a:extLst>
          </p:cNvPr>
          <p:cNvSpPr>
            <a:spLocks noGrp="1"/>
          </p:cNvSpPr>
          <p:nvPr>
            <p:ph sz="half" idx="1"/>
          </p:nvPr>
        </p:nvSpPr>
        <p:spPr/>
        <p:txBody>
          <a:bodyPr/>
          <a:lstStyle/>
          <a:p>
            <a:pPr marL="342900" indent="-342900">
              <a:buFont typeface="Arial" panose="020B0604020202020204" pitchFamily="34" charset="0"/>
              <a:buChar char="•"/>
            </a:pPr>
            <a:r>
              <a:rPr lang="fi-FI" dirty="0"/>
              <a:t>Suomen laajin tekniikan alan koulutustarjonta</a:t>
            </a:r>
          </a:p>
          <a:p>
            <a:pPr marL="342900" indent="-342900">
              <a:buFont typeface="Arial" panose="020B0604020202020204" pitchFamily="34" charset="0"/>
              <a:buChar char="•"/>
            </a:pPr>
            <a:r>
              <a:rPr lang="fi-FI" dirty="0"/>
              <a:t>Työmarkkinoilla arvostettu tutkinto</a:t>
            </a:r>
          </a:p>
          <a:p>
            <a:pPr marL="342900" indent="-342900">
              <a:buFont typeface="Arial" panose="020B0604020202020204" pitchFamily="34" charset="0"/>
              <a:buChar char="•"/>
            </a:pPr>
            <a:r>
              <a:rPr lang="fi-FI" dirty="0"/>
              <a:t>Sivuainevalinnoilla tutkintoa voi viedä haluamaansa suuntaan</a:t>
            </a:r>
          </a:p>
          <a:p>
            <a:pPr marL="342900" indent="-342900">
              <a:buFont typeface="Arial" panose="020B0604020202020204" pitchFamily="34" charset="0"/>
              <a:buChar char="•"/>
            </a:pPr>
            <a:r>
              <a:rPr lang="fi-FI" dirty="0"/>
              <a:t>Yhteinen halu ratkaista ongelmia ja tehdä yhteiskunnasta toimivampi, eettisempi ja kestävämpi</a:t>
            </a:r>
          </a:p>
          <a:p>
            <a:pPr marL="342900" indent="-342900">
              <a:buFont typeface="Arial" panose="020B0604020202020204" pitchFamily="34" charset="0"/>
              <a:buChar char="•"/>
            </a:pPr>
            <a:r>
              <a:rPr lang="fi-FI" dirty="0"/>
              <a:t>Tulevaisuuden haasteet luovat kasvavan tarpeen alan osaajille</a:t>
            </a:r>
          </a:p>
        </p:txBody>
      </p:sp>
      <p:sp>
        <p:nvSpPr>
          <p:cNvPr id="5" name="Date Placeholder 4">
            <a:extLst>
              <a:ext uri="{FF2B5EF4-FFF2-40B4-BE49-F238E27FC236}">
                <a16:creationId xmlns:a16="http://schemas.microsoft.com/office/drawing/2014/main" id="{CE38CE8B-0D5D-B6FE-6A5F-2A9C0808D6E4}"/>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52B1D9DB-7BFC-ED54-D17F-6669DF3D2FC4}"/>
              </a:ext>
            </a:extLst>
          </p:cNvPr>
          <p:cNvSpPr>
            <a:spLocks noGrp="1"/>
          </p:cNvSpPr>
          <p:nvPr>
            <p:ph type="sldNum" sz="quarter" idx="16"/>
          </p:nvPr>
        </p:nvSpPr>
        <p:spPr/>
        <p:txBody>
          <a:bodyPr/>
          <a:lstStyle/>
          <a:p>
            <a:fld id="{D701140D-C14F-41CA-99FC-0EF83E8DA40A}" type="slidenum">
              <a:rPr lang="fi-FI" smtClean="0"/>
              <a:pPr/>
              <a:t>17</a:t>
            </a:fld>
            <a:endParaRPr lang="fi-FI" dirty="0"/>
          </a:p>
        </p:txBody>
      </p:sp>
    </p:spTree>
    <p:extLst>
      <p:ext uri="{BB962C8B-B14F-4D97-AF65-F5344CB8AC3E}">
        <p14:creationId xmlns:p14="http://schemas.microsoft.com/office/powerpoint/2010/main" val="391637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2553-9A96-E0B8-A704-C1E5C89C4F5D}"/>
              </a:ext>
            </a:extLst>
          </p:cNvPr>
          <p:cNvSpPr>
            <a:spLocks noGrp="1"/>
          </p:cNvSpPr>
          <p:nvPr>
            <p:ph type="title"/>
          </p:nvPr>
        </p:nvSpPr>
        <p:spPr/>
        <p:txBody>
          <a:bodyPr/>
          <a:lstStyle/>
          <a:p>
            <a:r>
              <a:rPr lang="fi-FI" sz="3200" dirty="0">
                <a:latin typeface="Arial" charset="0"/>
                <a:ea typeface="Arial" charset="0"/>
                <a:cs typeface="Arial" charset="0"/>
              </a:rPr>
              <a:t>Tekniikan alan kandidaattikoulutukset</a:t>
            </a:r>
          </a:p>
        </p:txBody>
      </p:sp>
      <p:sp>
        <p:nvSpPr>
          <p:cNvPr id="4" name="Content Placeholder 3">
            <a:extLst>
              <a:ext uri="{FF2B5EF4-FFF2-40B4-BE49-F238E27FC236}">
                <a16:creationId xmlns:a16="http://schemas.microsoft.com/office/drawing/2014/main" id="{6D9E6043-1083-2865-E4CC-F9F91349CA72}"/>
              </a:ext>
            </a:extLst>
          </p:cNvPr>
          <p:cNvSpPr>
            <a:spLocks noGrp="1"/>
          </p:cNvSpPr>
          <p:nvPr>
            <p:ph sz="half" idx="1"/>
          </p:nvPr>
        </p:nvSpPr>
        <p:spPr/>
        <p:txBody>
          <a:bodyPr numCol="2" spcCol="180000"/>
          <a:lstStyle/>
          <a:p>
            <a:r>
              <a:rPr lang="fi-FI" sz="1200" b="1" dirty="0"/>
              <a:t>Suomen- ja ruotsinkieliset koulutukset:</a:t>
            </a:r>
          </a:p>
          <a:p>
            <a:pPr marL="171450" indent="-171450">
              <a:buFont typeface="Arial" panose="020B0604020202020204" pitchFamily="34" charset="0"/>
              <a:buChar char="•"/>
            </a:pPr>
            <a:r>
              <a:rPr lang="fi-FI" sz="1200" dirty="0"/>
              <a:t>Automaatio ja robotiikka</a:t>
            </a:r>
          </a:p>
          <a:p>
            <a:pPr marL="171450" indent="-171450">
              <a:buFont typeface="Arial" panose="020B0604020202020204" pitchFamily="34" charset="0"/>
              <a:buChar char="•"/>
            </a:pPr>
            <a:r>
              <a:rPr lang="fi-FI" sz="1200" dirty="0"/>
              <a:t>Bioinformaatioteknologia</a:t>
            </a:r>
          </a:p>
          <a:p>
            <a:pPr marL="171450" indent="-171450">
              <a:buFont typeface="Arial" panose="020B0604020202020204" pitchFamily="34" charset="0"/>
              <a:buChar char="•"/>
            </a:pPr>
            <a:r>
              <a:rPr lang="fi-FI" sz="1200" dirty="0"/>
              <a:t>Elektroniikka ja sähköfysiikka</a:t>
            </a:r>
          </a:p>
          <a:p>
            <a:pPr marL="171450" indent="-171450">
              <a:buFont typeface="Arial" panose="020B0604020202020204" pitchFamily="34" charset="0"/>
              <a:buChar char="•"/>
            </a:pPr>
            <a:r>
              <a:rPr lang="fi-FI" sz="1200" dirty="0"/>
              <a:t>Energia- ja konetekniikka</a:t>
            </a:r>
          </a:p>
          <a:p>
            <a:pPr marL="171450" indent="-171450">
              <a:buFont typeface="Arial" panose="020B0604020202020204" pitchFamily="34" charset="0"/>
              <a:buChar char="•"/>
            </a:pPr>
            <a:r>
              <a:rPr lang="fi-FI" sz="1200" dirty="0"/>
              <a:t>Informaatioteknologia</a:t>
            </a:r>
          </a:p>
          <a:p>
            <a:pPr marL="171450" indent="-171450">
              <a:buFont typeface="Arial" panose="020B0604020202020204" pitchFamily="34" charset="0"/>
              <a:buChar char="•"/>
            </a:pPr>
            <a:r>
              <a:rPr lang="fi-FI" sz="1200" dirty="0"/>
              <a:t>Informaatioverkostot</a:t>
            </a:r>
          </a:p>
          <a:p>
            <a:pPr marL="171450" indent="-171450">
              <a:buFont typeface="Arial" panose="020B0604020202020204" pitchFamily="34" charset="0"/>
              <a:buChar char="•"/>
            </a:pPr>
            <a:r>
              <a:rPr lang="fi-FI" sz="1200" dirty="0"/>
              <a:t>Kemian tekniikka</a:t>
            </a:r>
          </a:p>
          <a:p>
            <a:pPr marL="171450" indent="-171450">
              <a:buFont typeface="Arial" panose="020B0604020202020204" pitchFamily="34" charset="0"/>
              <a:buChar char="•"/>
            </a:pPr>
            <a:r>
              <a:rPr lang="fi-FI" sz="1200" dirty="0"/>
              <a:t>Kestävät yhdyskunnat</a:t>
            </a:r>
          </a:p>
          <a:p>
            <a:pPr marL="171450" indent="-171450">
              <a:buFont typeface="Arial" panose="020B0604020202020204" pitchFamily="34" charset="0"/>
              <a:buChar char="•"/>
            </a:pPr>
            <a:r>
              <a:rPr lang="fi-FI" sz="1200" dirty="0"/>
              <a:t>Kiinteistötalous ja </a:t>
            </a:r>
            <a:r>
              <a:rPr lang="fi-FI" sz="1200" dirty="0" err="1"/>
              <a:t>geoinformatiikka</a:t>
            </a:r>
            <a:endParaRPr lang="fi-FI" sz="1200" dirty="0"/>
          </a:p>
          <a:p>
            <a:pPr marL="171450" indent="-171450">
              <a:buFont typeface="Arial" panose="020B0604020202020204" pitchFamily="34" charset="0"/>
              <a:buChar char="•"/>
            </a:pPr>
            <a:r>
              <a:rPr lang="fi-FI" sz="1200" dirty="0"/>
              <a:t>Rakennustekniikka</a:t>
            </a:r>
          </a:p>
          <a:p>
            <a:pPr marL="171450" indent="-171450">
              <a:buFont typeface="Arial" panose="020B0604020202020204" pitchFamily="34" charset="0"/>
              <a:buChar char="•"/>
            </a:pPr>
            <a:r>
              <a:rPr lang="fi-FI" sz="1200" dirty="0"/>
              <a:t>Sähköenergiatekniikka</a:t>
            </a:r>
          </a:p>
          <a:p>
            <a:pPr marL="171450" indent="-171450">
              <a:buFont typeface="Arial" panose="020B0604020202020204" pitchFamily="34" charset="0"/>
              <a:buChar char="•"/>
            </a:pPr>
            <a:r>
              <a:rPr lang="fi-FI" sz="1200" dirty="0"/>
              <a:t>Teknillinen fysiikka ja matematiikka</a:t>
            </a:r>
          </a:p>
          <a:p>
            <a:pPr marL="171450" indent="-171450">
              <a:buFont typeface="Arial" panose="020B0604020202020204" pitchFamily="34" charset="0"/>
              <a:buChar char="•"/>
            </a:pPr>
            <a:r>
              <a:rPr lang="fi-FI" sz="1200" dirty="0"/>
              <a:t>Teknillinen psykologia</a:t>
            </a:r>
          </a:p>
          <a:p>
            <a:pPr marL="171450" indent="-171450">
              <a:buFont typeface="Arial" panose="020B0604020202020204" pitchFamily="34" charset="0"/>
              <a:buChar char="•"/>
            </a:pPr>
            <a:r>
              <a:rPr lang="fi-FI" sz="1200" dirty="0"/>
              <a:t>Tietotekniikka</a:t>
            </a:r>
          </a:p>
          <a:p>
            <a:pPr marL="171450" indent="-171450">
              <a:buFont typeface="Arial" panose="020B0604020202020204" pitchFamily="34" charset="0"/>
              <a:buChar char="•"/>
            </a:pPr>
            <a:r>
              <a:rPr lang="fi-FI" sz="1200" dirty="0"/>
              <a:t>Tuotantotalous</a:t>
            </a:r>
          </a:p>
          <a:p>
            <a:pPr marL="171450" indent="-171450">
              <a:buFont typeface="Arial" panose="020B0604020202020204" pitchFamily="34" charset="0"/>
              <a:buChar char="•"/>
            </a:pPr>
            <a:r>
              <a:rPr lang="fi-FI" sz="1200" dirty="0"/>
              <a:t>Arkkitehtuuri (ARTS)</a:t>
            </a:r>
          </a:p>
          <a:p>
            <a:pPr marL="171450" indent="-171450">
              <a:buFont typeface="Arial" panose="020B0604020202020204" pitchFamily="34" charset="0"/>
              <a:buChar char="•"/>
            </a:pPr>
            <a:r>
              <a:rPr lang="fi-FI" sz="1200" dirty="0"/>
              <a:t>Maisema-arkkitehtuuri (ARTS)</a:t>
            </a:r>
          </a:p>
          <a:p>
            <a:endParaRPr lang="fi-FI" sz="1200" dirty="0"/>
          </a:p>
          <a:p>
            <a:r>
              <a:rPr lang="fi-FI" sz="1200" b="1" dirty="0"/>
              <a:t>Englanninkieliset koulutukset:</a:t>
            </a:r>
          </a:p>
          <a:p>
            <a:pPr marL="171450" indent="-171450">
              <a:buFont typeface="Arial" panose="020B0604020202020204" pitchFamily="34" charset="0"/>
              <a:buChar char="•"/>
            </a:pPr>
            <a:r>
              <a:rPr lang="fi-FI" sz="1200" dirty="0" err="1"/>
              <a:t>Chemical</a:t>
            </a:r>
            <a:r>
              <a:rPr lang="fi-FI" sz="1200" dirty="0"/>
              <a:t> Engineering</a:t>
            </a:r>
          </a:p>
          <a:p>
            <a:pPr marL="171450" indent="-171450">
              <a:buFont typeface="Arial" panose="020B0604020202020204" pitchFamily="34" charset="0"/>
              <a:buChar char="•"/>
            </a:pPr>
            <a:r>
              <a:rPr lang="fi-FI" sz="1200" dirty="0" err="1"/>
              <a:t>Computational</a:t>
            </a:r>
            <a:r>
              <a:rPr lang="fi-FI" sz="1200" dirty="0"/>
              <a:t> Engineering</a:t>
            </a:r>
          </a:p>
          <a:p>
            <a:pPr marL="171450" indent="-171450">
              <a:buFont typeface="Arial" panose="020B0604020202020204" pitchFamily="34" charset="0"/>
              <a:buChar char="•"/>
            </a:pPr>
            <a:r>
              <a:rPr lang="fi-FI" sz="1200" dirty="0"/>
              <a:t>Computer Engineering</a:t>
            </a:r>
          </a:p>
          <a:p>
            <a:pPr marL="171450" indent="-171450">
              <a:buFont typeface="Arial" panose="020B0604020202020204" pitchFamily="34" charset="0"/>
              <a:buChar char="•"/>
            </a:pPr>
            <a:r>
              <a:rPr lang="fi-FI" sz="1200" dirty="0"/>
              <a:t>Data Science</a:t>
            </a:r>
          </a:p>
          <a:p>
            <a:pPr marL="171450" indent="-171450">
              <a:buFont typeface="Arial" panose="020B0604020202020204" pitchFamily="34" charset="0"/>
              <a:buChar char="•"/>
            </a:pPr>
            <a:r>
              <a:rPr lang="fi-FI" sz="1200" dirty="0"/>
              <a:t>Digital Systems and Design</a:t>
            </a:r>
          </a:p>
          <a:p>
            <a:pPr marL="171450" indent="-171450">
              <a:buFont typeface="Arial" panose="020B0604020202020204" pitchFamily="34" charset="0"/>
              <a:buChar char="•"/>
            </a:pPr>
            <a:r>
              <a:rPr lang="fi-FI" sz="1200" dirty="0" err="1"/>
              <a:t>Quantum</a:t>
            </a:r>
            <a:r>
              <a:rPr lang="fi-FI" sz="1200" dirty="0"/>
              <a:t> Technology</a:t>
            </a:r>
          </a:p>
        </p:txBody>
      </p:sp>
      <p:sp>
        <p:nvSpPr>
          <p:cNvPr id="5" name="Date Placeholder 4">
            <a:extLst>
              <a:ext uri="{FF2B5EF4-FFF2-40B4-BE49-F238E27FC236}">
                <a16:creationId xmlns:a16="http://schemas.microsoft.com/office/drawing/2014/main" id="{A3B54492-CE7F-8B56-0811-0CF83B727E5C}"/>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2BFE1B83-F065-6623-F5DE-431343E95D8D}"/>
              </a:ext>
            </a:extLst>
          </p:cNvPr>
          <p:cNvSpPr>
            <a:spLocks noGrp="1"/>
          </p:cNvSpPr>
          <p:nvPr>
            <p:ph type="sldNum" sz="quarter" idx="16"/>
          </p:nvPr>
        </p:nvSpPr>
        <p:spPr/>
        <p:txBody>
          <a:bodyPr/>
          <a:lstStyle/>
          <a:p>
            <a:fld id="{D701140D-C14F-41CA-99FC-0EF83E8DA40A}" type="slidenum">
              <a:rPr lang="fi-FI" smtClean="0"/>
              <a:pPr/>
              <a:t>18</a:t>
            </a:fld>
            <a:endParaRPr lang="fi-FI" dirty="0"/>
          </a:p>
        </p:txBody>
      </p:sp>
      <p:pic>
        <p:nvPicPr>
          <p:cNvPr id="10" name="Picture Placeholder 9" descr="A person and person looking at a computer&#10;&#10;Description automatically generated">
            <a:extLst>
              <a:ext uri="{FF2B5EF4-FFF2-40B4-BE49-F238E27FC236}">
                <a16:creationId xmlns:a16="http://schemas.microsoft.com/office/drawing/2014/main" id="{ED4B09B9-00D5-187F-2247-75BA3B88468A}"/>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b="-267"/>
          <a:stretch/>
        </p:blipFill>
        <p:spPr>
          <a:xfrm>
            <a:off x="6096000" y="0"/>
            <a:ext cx="6096000" cy="6858000"/>
          </a:xfrm>
        </p:spPr>
      </p:pic>
    </p:spTree>
    <p:extLst>
      <p:ext uri="{BB962C8B-B14F-4D97-AF65-F5344CB8AC3E}">
        <p14:creationId xmlns:p14="http://schemas.microsoft.com/office/powerpoint/2010/main" val="71484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19</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dirty="0" err="1"/>
              <a:t>Opiskelu</a:t>
            </a:r>
            <a:r>
              <a:rPr lang="en-US" dirty="0"/>
              <a:t> </a:t>
            </a:r>
            <a:r>
              <a:rPr lang="en-US" dirty="0" err="1"/>
              <a:t>Aallossa</a:t>
            </a:r>
            <a:endParaRPr lang="fi-FI" dirty="0"/>
          </a:p>
        </p:txBody>
      </p:sp>
    </p:spTree>
    <p:extLst>
      <p:ext uri="{BB962C8B-B14F-4D97-AF65-F5344CB8AC3E}">
        <p14:creationId xmlns:p14="http://schemas.microsoft.com/office/powerpoint/2010/main" val="353077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A644C-58A9-F95B-B3C6-FE8CA7105F82}"/>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3" name="Slide Number Placeholder 2">
            <a:extLst>
              <a:ext uri="{FF2B5EF4-FFF2-40B4-BE49-F238E27FC236}">
                <a16:creationId xmlns:a16="http://schemas.microsoft.com/office/drawing/2014/main" id="{A91EF2AF-F52F-1C1C-2AD4-37E7A763CBED}"/>
              </a:ext>
            </a:extLst>
          </p:cNvPr>
          <p:cNvSpPr>
            <a:spLocks noGrp="1"/>
          </p:cNvSpPr>
          <p:nvPr>
            <p:ph type="sldNum" sz="quarter" idx="12"/>
          </p:nvPr>
        </p:nvSpPr>
        <p:spPr/>
        <p:txBody>
          <a:bodyPr/>
          <a:lstStyle/>
          <a:p>
            <a:fld id="{D701140D-C14F-41CA-99FC-0EF83E8DA40A}" type="slidenum">
              <a:rPr lang="fi-FI" smtClean="0"/>
              <a:t>2</a:t>
            </a:fld>
            <a:endParaRPr lang="fi-FI"/>
          </a:p>
        </p:txBody>
      </p:sp>
      <p:sp>
        <p:nvSpPr>
          <p:cNvPr id="4" name="Title 3">
            <a:extLst>
              <a:ext uri="{FF2B5EF4-FFF2-40B4-BE49-F238E27FC236}">
                <a16:creationId xmlns:a16="http://schemas.microsoft.com/office/drawing/2014/main" id="{1ADED693-965E-EE57-A043-5C186C669F26}"/>
              </a:ext>
            </a:extLst>
          </p:cNvPr>
          <p:cNvSpPr>
            <a:spLocks noGrp="1"/>
          </p:cNvSpPr>
          <p:nvPr>
            <p:ph type="ctrTitle"/>
          </p:nvPr>
        </p:nvSpPr>
        <p:spPr/>
        <p:txBody>
          <a:bodyPr/>
          <a:lstStyle/>
          <a:p>
            <a:r>
              <a:rPr lang="en-US" dirty="0" err="1"/>
              <a:t>Etunimi</a:t>
            </a:r>
            <a:r>
              <a:rPr lang="en-US" dirty="0"/>
              <a:t> </a:t>
            </a:r>
            <a:r>
              <a:rPr lang="en-US" dirty="0" err="1"/>
              <a:t>Sukunimi</a:t>
            </a:r>
            <a:br>
              <a:rPr lang="en-US" dirty="0"/>
            </a:br>
            <a:br>
              <a:rPr lang="en-US" dirty="0"/>
            </a:br>
            <a:r>
              <a:rPr lang="en-US" sz="2400" dirty="0" err="1"/>
              <a:t>Pääaine</a:t>
            </a:r>
            <a:endParaRPr lang="fi-FI" sz="2400" dirty="0"/>
          </a:p>
        </p:txBody>
      </p:sp>
    </p:spTree>
    <p:extLst>
      <p:ext uri="{BB962C8B-B14F-4D97-AF65-F5344CB8AC3E}">
        <p14:creationId xmlns:p14="http://schemas.microsoft.com/office/powerpoint/2010/main" val="2180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F114-F8E5-1AE2-E921-E2AF2A4817E6}"/>
              </a:ext>
            </a:extLst>
          </p:cNvPr>
          <p:cNvSpPr>
            <a:spLocks noGrp="1"/>
          </p:cNvSpPr>
          <p:nvPr>
            <p:ph type="title"/>
          </p:nvPr>
        </p:nvSpPr>
        <p:spPr/>
        <p:txBody>
          <a:bodyPr/>
          <a:lstStyle/>
          <a:p>
            <a:r>
              <a:rPr lang="en-US" dirty="0"/>
              <a:t>Aalto-</a:t>
            </a:r>
            <a:r>
              <a:rPr lang="en-US" dirty="0" err="1"/>
              <a:t>kampus</a:t>
            </a:r>
            <a:endParaRPr lang="fi-FI" dirty="0"/>
          </a:p>
        </p:txBody>
      </p:sp>
      <p:sp>
        <p:nvSpPr>
          <p:cNvPr id="3" name="Date Placeholder 2">
            <a:extLst>
              <a:ext uri="{FF2B5EF4-FFF2-40B4-BE49-F238E27FC236}">
                <a16:creationId xmlns:a16="http://schemas.microsoft.com/office/drawing/2014/main" id="{A4BE4C8F-8CC7-DDA1-0240-8D88AF720905}"/>
              </a:ext>
            </a:extLst>
          </p:cNvPr>
          <p:cNvSpPr>
            <a:spLocks noGrp="1"/>
          </p:cNvSpPr>
          <p:nvPr>
            <p:ph type="dt" sz="half" idx="10"/>
          </p:nvPr>
        </p:nvSpPr>
        <p:spPr/>
        <p:txBody>
          <a:bodyPr/>
          <a:lstStyle/>
          <a:p>
            <a:fld id="{30458DA4-33CA-4F40-84C0-C5D87AF1589C}" type="datetime1">
              <a:rPr lang="fi-FI" smtClean="0"/>
              <a:t>3.10.2024</a:t>
            </a:fld>
            <a:endParaRPr lang="fi-FI"/>
          </a:p>
        </p:txBody>
      </p:sp>
      <p:sp>
        <p:nvSpPr>
          <p:cNvPr id="4" name="Slide Number Placeholder 3">
            <a:extLst>
              <a:ext uri="{FF2B5EF4-FFF2-40B4-BE49-F238E27FC236}">
                <a16:creationId xmlns:a16="http://schemas.microsoft.com/office/drawing/2014/main" id="{7DBF7F0F-6547-AA4C-3B4B-C0E6CC7D9E73}"/>
              </a:ext>
            </a:extLst>
          </p:cNvPr>
          <p:cNvSpPr>
            <a:spLocks noGrp="1"/>
          </p:cNvSpPr>
          <p:nvPr>
            <p:ph type="sldNum" sz="quarter" idx="12"/>
          </p:nvPr>
        </p:nvSpPr>
        <p:spPr/>
        <p:txBody>
          <a:bodyPr/>
          <a:lstStyle/>
          <a:p>
            <a:fld id="{D701140D-C14F-41CA-99FC-0EF83E8DA40A}" type="slidenum">
              <a:rPr lang="fi-FI" smtClean="0"/>
              <a:t>20</a:t>
            </a:fld>
            <a:endParaRPr lang="fi-FI"/>
          </a:p>
        </p:txBody>
      </p:sp>
      <p:grpSp>
        <p:nvGrpSpPr>
          <p:cNvPr id="23" name="Group 22">
            <a:extLst>
              <a:ext uri="{FF2B5EF4-FFF2-40B4-BE49-F238E27FC236}">
                <a16:creationId xmlns:a16="http://schemas.microsoft.com/office/drawing/2014/main" id="{EFB76EF1-36FD-7774-20D4-A7BEEA31071D}"/>
              </a:ext>
            </a:extLst>
          </p:cNvPr>
          <p:cNvGrpSpPr/>
          <p:nvPr/>
        </p:nvGrpSpPr>
        <p:grpSpPr>
          <a:xfrm>
            <a:off x="6428438" y="2207188"/>
            <a:ext cx="1397557" cy="4056662"/>
            <a:chOff x="5984278" y="2173579"/>
            <a:chExt cx="1397557" cy="4056662"/>
          </a:xfrm>
        </p:grpSpPr>
        <p:sp>
          <p:nvSpPr>
            <p:cNvPr id="8" name="Text Placeholder 10">
              <a:extLst>
                <a:ext uri="{FF2B5EF4-FFF2-40B4-BE49-F238E27FC236}">
                  <a16:creationId xmlns:a16="http://schemas.microsoft.com/office/drawing/2014/main" id="{5D9DF56B-99D9-23C7-A99B-57C480FFBEF4}"/>
                </a:ext>
              </a:extLst>
            </p:cNvPr>
            <p:cNvSpPr txBox="1">
              <a:spLocks/>
            </p:cNvSpPr>
            <p:nvPr/>
          </p:nvSpPr>
          <p:spPr>
            <a:xfrm>
              <a:off x="5984278" y="3674785"/>
              <a:ext cx="1397557" cy="25554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dirty="0">
                  <a:cs typeface="Arial"/>
                </a:rPr>
                <a:t>Kattavat palvelut</a:t>
              </a:r>
            </a:p>
            <a:p>
              <a:pPr marL="0" indent="0">
                <a:buNone/>
              </a:pPr>
              <a:r>
                <a:rPr lang="fi-FI" sz="1200" dirty="0">
                  <a:cs typeface="Arial"/>
                </a:rPr>
                <a:t>Kauppakeskus, ravintoloita, kahviloita kuntosaleja, opiskelutarvike-kauppa, ruokakauppoja, oma metroasema, raitiovaunu ja kattavat bussilinjat.</a:t>
              </a:r>
            </a:p>
          </p:txBody>
        </p:sp>
        <p:pic>
          <p:nvPicPr>
            <p:cNvPr id="11" name="Picture 10">
              <a:extLst>
                <a:ext uri="{FF2B5EF4-FFF2-40B4-BE49-F238E27FC236}">
                  <a16:creationId xmlns:a16="http://schemas.microsoft.com/office/drawing/2014/main" id="{C29B2E76-FFD4-9992-7FF2-63074C9160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7345" y="2173579"/>
              <a:ext cx="1255421" cy="1255421"/>
            </a:xfrm>
            <a:prstGeom prst="ellipse">
              <a:avLst/>
            </a:prstGeom>
          </p:spPr>
        </p:pic>
      </p:grpSp>
      <p:grpSp>
        <p:nvGrpSpPr>
          <p:cNvPr id="21" name="Group 20">
            <a:extLst>
              <a:ext uri="{FF2B5EF4-FFF2-40B4-BE49-F238E27FC236}">
                <a16:creationId xmlns:a16="http://schemas.microsoft.com/office/drawing/2014/main" id="{8A3ED78D-C7A7-BE16-CFA0-2FDDCC94911A}"/>
              </a:ext>
            </a:extLst>
          </p:cNvPr>
          <p:cNvGrpSpPr/>
          <p:nvPr/>
        </p:nvGrpSpPr>
        <p:grpSpPr>
          <a:xfrm>
            <a:off x="2855640" y="2187369"/>
            <a:ext cx="1499522" cy="4053716"/>
            <a:chOff x="2693504" y="2187369"/>
            <a:chExt cx="1499522" cy="4053716"/>
          </a:xfrm>
        </p:grpSpPr>
        <p:sp>
          <p:nvSpPr>
            <p:cNvPr id="6" name="Text Placeholder 8">
              <a:extLst>
                <a:ext uri="{FF2B5EF4-FFF2-40B4-BE49-F238E27FC236}">
                  <a16:creationId xmlns:a16="http://schemas.microsoft.com/office/drawing/2014/main" id="{BCF43D83-D855-59E9-6098-FC65B496CE82}"/>
                </a:ext>
              </a:extLst>
            </p:cNvPr>
            <p:cNvSpPr txBox="1">
              <a:spLocks/>
            </p:cNvSpPr>
            <p:nvPr/>
          </p:nvSpPr>
          <p:spPr>
            <a:xfrm>
              <a:off x="2693504" y="3679800"/>
              <a:ext cx="1499522" cy="256128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dirty="0">
                  <a:cs typeface="Arial"/>
                </a:rPr>
                <a:t>Opiskelutilat</a:t>
              </a:r>
            </a:p>
            <a:p>
              <a:pPr marL="0" indent="0">
                <a:buNone/>
              </a:pPr>
              <a:r>
                <a:rPr lang="fi-FI" sz="1200" dirty="0">
                  <a:cs typeface="Arial"/>
                </a:rPr>
                <a:t>Kampuksella on mm. valoisa kirjasto, opiskelija-</a:t>
              </a:r>
              <a:r>
                <a:rPr lang="fi-FI" sz="1200" dirty="0" err="1">
                  <a:cs typeface="Arial"/>
                </a:rPr>
                <a:t>hubeja</a:t>
              </a:r>
              <a:r>
                <a:rPr lang="fi-FI" sz="1200" dirty="0">
                  <a:cs typeface="Arial"/>
                </a:rPr>
                <a:t> itsenäiseen työhön, laboratorioita, studioita ja työpajoja.</a:t>
              </a:r>
            </a:p>
            <a:p>
              <a:pPr marL="285750" indent="-285750"/>
              <a:endParaRPr lang="en-US" sz="1300" dirty="0">
                <a:cs typeface="Arial"/>
              </a:endParaRPr>
            </a:p>
          </p:txBody>
        </p:sp>
        <p:pic>
          <p:nvPicPr>
            <p:cNvPr id="12" name="Picture 11">
              <a:extLst>
                <a:ext uri="{FF2B5EF4-FFF2-40B4-BE49-F238E27FC236}">
                  <a16:creationId xmlns:a16="http://schemas.microsoft.com/office/drawing/2014/main" id="{BACD057D-711B-54E0-5376-C2787430F4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3504" y="2187369"/>
              <a:ext cx="1241631" cy="1241631"/>
            </a:xfrm>
            <a:prstGeom prst="ellipse">
              <a:avLst/>
            </a:prstGeom>
          </p:spPr>
        </p:pic>
      </p:grpSp>
      <p:grpSp>
        <p:nvGrpSpPr>
          <p:cNvPr id="20" name="Group 19">
            <a:extLst>
              <a:ext uri="{FF2B5EF4-FFF2-40B4-BE49-F238E27FC236}">
                <a16:creationId xmlns:a16="http://schemas.microsoft.com/office/drawing/2014/main" id="{25C10285-869C-49E5-9A14-1DBB96D4C0AE}"/>
              </a:ext>
            </a:extLst>
          </p:cNvPr>
          <p:cNvGrpSpPr/>
          <p:nvPr/>
        </p:nvGrpSpPr>
        <p:grpSpPr>
          <a:xfrm>
            <a:off x="1099677" y="2168850"/>
            <a:ext cx="1408291" cy="3463961"/>
            <a:chOff x="1106591" y="2187369"/>
            <a:chExt cx="1408291" cy="3463961"/>
          </a:xfrm>
        </p:grpSpPr>
        <p:sp>
          <p:nvSpPr>
            <p:cNvPr id="10" name="Text Placeholder 7">
              <a:extLst>
                <a:ext uri="{FF2B5EF4-FFF2-40B4-BE49-F238E27FC236}">
                  <a16:creationId xmlns:a16="http://schemas.microsoft.com/office/drawing/2014/main" id="{3A26A866-2426-A18B-FE9A-4FC4B10567EA}"/>
                </a:ext>
              </a:extLst>
            </p:cNvPr>
            <p:cNvSpPr txBox="1">
              <a:spLocks/>
            </p:cNvSpPr>
            <p:nvPr/>
          </p:nvSpPr>
          <p:spPr>
            <a:xfrm>
              <a:off x="1127448" y="3671635"/>
              <a:ext cx="1387434" cy="1979695"/>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dirty="0">
                  <a:cs typeface="Arial"/>
                </a:rPr>
                <a:t>Kolme alaa samalla kampuksella</a:t>
              </a:r>
            </a:p>
            <a:p>
              <a:pPr marL="0" indent="0">
                <a:buNone/>
              </a:pPr>
              <a:r>
                <a:rPr lang="fi-FI" sz="1200" dirty="0">
                  <a:cs typeface="Arial"/>
                </a:rPr>
                <a:t>Monialaisessa yhteisössä pääset tapaamaan ihmisiä eri aloilta ja erilaisista opiskelutaustoista.</a:t>
              </a:r>
              <a:endParaRPr lang="fi-FI" sz="1200" dirty="0"/>
            </a:p>
          </p:txBody>
        </p:sp>
        <p:pic>
          <p:nvPicPr>
            <p:cNvPr id="13" name="Picture 12">
              <a:extLst>
                <a:ext uri="{FF2B5EF4-FFF2-40B4-BE49-F238E27FC236}">
                  <a16:creationId xmlns:a16="http://schemas.microsoft.com/office/drawing/2014/main" id="{D87FF756-D81A-0F72-119F-AB8800DB8C3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06591" y="2187369"/>
              <a:ext cx="1241631" cy="1241631"/>
            </a:xfrm>
            <a:prstGeom prst="ellipse">
              <a:avLst/>
            </a:prstGeom>
          </p:spPr>
        </p:pic>
      </p:grpSp>
      <p:grpSp>
        <p:nvGrpSpPr>
          <p:cNvPr id="22" name="Group 21">
            <a:extLst>
              <a:ext uri="{FF2B5EF4-FFF2-40B4-BE49-F238E27FC236}">
                <a16:creationId xmlns:a16="http://schemas.microsoft.com/office/drawing/2014/main" id="{AD0E056F-5170-3B72-5C5D-0508710640A1}"/>
              </a:ext>
            </a:extLst>
          </p:cNvPr>
          <p:cNvGrpSpPr/>
          <p:nvPr/>
        </p:nvGrpSpPr>
        <p:grpSpPr>
          <a:xfrm>
            <a:off x="4599700" y="2160607"/>
            <a:ext cx="1434674" cy="4085864"/>
            <a:chOff x="4316660" y="2154856"/>
            <a:chExt cx="1434674" cy="4085864"/>
          </a:xfrm>
        </p:grpSpPr>
        <p:sp>
          <p:nvSpPr>
            <p:cNvPr id="7" name="Text Placeholder 9">
              <a:extLst>
                <a:ext uri="{FF2B5EF4-FFF2-40B4-BE49-F238E27FC236}">
                  <a16:creationId xmlns:a16="http://schemas.microsoft.com/office/drawing/2014/main" id="{02076353-C3B0-C5BA-602A-CB95AAFF08FB}"/>
                </a:ext>
              </a:extLst>
            </p:cNvPr>
            <p:cNvSpPr txBox="1">
              <a:spLocks/>
            </p:cNvSpPr>
            <p:nvPr/>
          </p:nvSpPr>
          <p:spPr>
            <a:xfrm>
              <a:off x="4344777" y="3680164"/>
              <a:ext cx="1406557" cy="2560556"/>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dirty="0">
                  <a:cs typeface="Arial"/>
                </a:rPr>
                <a:t>Ylioppilaskunnan tilat opiskelijoille</a:t>
              </a:r>
            </a:p>
            <a:p>
              <a:pPr marL="0" indent="0">
                <a:buNone/>
              </a:pPr>
              <a:r>
                <a:rPr lang="fi-FI" sz="1200" dirty="0">
                  <a:ea typeface="+mn-lt"/>
                  <a:cs typeface="+mn-lt"/>
                </a:rPr>
                <a:t>Edullista opiskelija-asumista, kiltahuoneita, juhlatiloja, urheilutiloja, saunoja ja paljon muuta!</a:t>
              </a:r>
              <a:endParaRPr lang="fi-FI" sz="1200" dirty="0">
                <a:cs typeface="Arial"/>
              </a:endParaRPr>
            </a:p>
          </p:txBody>
        </p:sp>
        <p:pic>
          <p:nvPicPr>
            <p:cNvPr id="14" name="Picture 13">
              <a:extLst>
                <a:ext uri="{FF2B5EF4-FFF2-40B4-BE49-F238E27FC236}">
                  <a16:creationId xmlns:a16="http://schemas.microsoft.com/office/drawing/2014/main" id="{198D9D7D-E59D-E398-2CAE-4901D8DEFB9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16660" y="2154856"/>
              <a:ext cx="1330834" cy="1330834"/>
            </a:xfrm>
            <a:prstGeom prst="ellipse">
              <a:avLst/>
            </a:prstGeom>
          </p:spPr>
        </p:pic>
      </p:grpSp>
      <p:grpSp>
        <p:nvGrpSpPr>
          <p:cNvPr id="24" name="Group 23">
            <a:extLst>
              <a:ext uri="{FF2B5EF4-FFF2-40B4-BE49-F238E27FC236}">
                <a16:creationId xmlns:a16="http://schemas.microsoft.com/office/drawing/2014/main" id="{D2D1A509-B585-35BF-1654-8A597E50E664}"/>
              </a:ext>
            </a:extLst>
          </p:cNvPr>
          <p:cNvGrpSpPr/>
          <p:nvPr/>
        </p:nvGrpSpPr>
        <p:grpSpPr>
          <a:xfrm>
            <a:off x="8211471" y="2168850"/>
            <a:ext cx="1656171" cy="4072235"/>
            <a:chOff x="7644337" y="2154857"/>
            <a:chExt cx="1656171" cy="4072235"/>
          </a:xfrm>
        </p:grpSpPr>
        <p:sp>
          <p:nvSpPr>
            <p:cNvPr id="9" name="Text Placeholder 11">
              <a:extLst>
                <a:ext uri="{FF2B5EF4-FFF2-40B4-BE49-F238E27FC236}">
                  <a16:creationId xmlns:a16="http://schemas.microsoft.com/office/drawing/2014/main" id="{F37E7465-4B97-8180-4A56-2DBB8ED638AC}"/>
                </a:ext>
              </a:extLst>
            </p:cNvPr>
            <p:cNvSpPr txBox="1">
              <a:spLocks/>
            </p:cNvSpPr>
            <p:nvPr/>
          </p:nvSpPr>
          <p:spPr>
            <a:xfrm>
              <a:off x="7680151" y="3671635"/>
              <a:ext cx="1620357" cy="2555457"/>
            </a:xfrm>
            <a:prstGeom prst="rect">
              <a:avLst/>
            </a:prstGeom>
          </p:spPr>
          <p:txBody>
            <a:bodyPr lIns="0" tIns="0" rIns="0" bIns="0" anchor="t"/>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fi-FI" sz="1300" b="1" dirty="0">
                  <a:cs typeface="Arial"/>
                </a:rPr>
                <a:t>Yhdistelmä luontoa ja kaupunkia</a:t>
              </a:r>
            </a:p>
            <a:p>
              <a:pPr marL="0" indent="0">
                <a:buNone/>
              </a:pPr>
              <a:r>
                <a:rPr lang="fi-FI" sz="1200" dirty="0">
                  <a:cs typeface="Arial"/>
                </a:rPr>
                <a:t>Vehreä kampus sijaitsee luonnonsuojelu-alueen vieressä meren äärellä. Eloisa kampus ja nopeat yhteydet Helsingin keskustaan antavat mahdollisuuden nauttia myös kaupungin vilskeestä.</a:t>
              </a:r>
            </a:p>
          </p:txBody>
        </p:sp>
        <p:pic>
          <p:nvPicPr>
            <p:cNvPr id="15" name="Picture 14">
              <a:extLst>
                <a:ext uri="{FF2B5EF4-FFF2-40B4-BE49-F238E27FC236}">
                  <a16:creationId xmlns:a16="http://schemas.microsoft.com/office/drawing/2014/main" id="{7C3FA2D5-6C99-C7E5-C570-F2290FC7B09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644337" y="2154857"/>
              <a:ext cx="1330834" cy="1330834"/>
            </a:xfrm>
            <a:prstGeom prst="ellipse">
              <a:avLst/>
            </a:prstGeom>
          </p:spPr>
        </p:pic>
      </p:grpSp>
    </p:spTree>
    <p:extLst>
      <p:ext uri="{BB962C8B-B14F-4D97-AF65-F5344CB8AC3E}">
        <p14:creationId xmlns:p14="http://schemas.microsoft.com/office/powerpoint/2010/main" val="172808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dirty="0" err="1"/>
              <a:t>Kansainväliset</a:t>
            </a:r>
            <a:r>
              <a:rPr lang="en-US" dirty="0"/>
              <a:t> </a:t>
            </a:r>
            <a:r>
              <a:rPr lang="en-US" dirty="0" err="1"/>
              <a:t>mahdollisuudet</a:t>
            </a:r>
            <a:endParaRPr lang="fi-FI"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spcBef>
                <a:spcPts val="1200"/>
              </a:spcBef>
              <a:buFont typeface="Arial" panose="020B0604020202020204" pitchFamily="34" charset="0"/>
              <a:buChar char="•"/>
            </a:pPr>
            <a:r>
              <a:rPr lang="fi-FI" dirty="0"/>
              <a:t>Vaihto-opiskelu</a:t>
            </a:r>
          </a:p>
          <a:p>
            <a:pPr marL="609600" lvl="1" indent="-342900"/>
            <a:r>
              <a:rPr lang="en-US" sz="1600" dirty="0">
                <a:ea typeface="+mn-lt"/>
                <a:cs typeface="+mn-lt"/>
              </a:rPr>
              <a:t>Noin 130 </a:t>
            </a:r>
            <a:r>
              <a:rPr lang="en-US" sz="1600" dirty="0" err="1">
                <a:ea typeface="+mn-lt"/>
                <a:cs typeface="+mn-lt"/>
              </a:rPr>
              <a:t>yhteistyöyliopistoa</a:t>
            </a:r>
            <a:r>
              <a:rPr lang="en-US" sz="1600" dirty="0">
                <a:ea typeface="+mn-lt"/>
                <a:cs typeface="+mn-lt"/>
              </a:rPr>
              <a:t> </a:t>
            </a:r>
            <a:r>
              <a:rPr lang="en-US" sz="1600" dirty="0" err="1">
                <a:ea typeface="+mn-lt"/>
                <a:cs typeface="+mn-lt"/>
              </a:rPr>
              <a:t>eri</a:t>
            </a:r>
            <a:r>
              <a:rPr lang="en-US" sz="1600" dirty="0">
                <a:ea typeface="+mn-lt"/>
                <a:cs typeface="+mn-lt"/>
              </a:rPr>
              <a:t> </a:t>
            </a:r>
            <a:r>
              <a:rPr lang="en-US" sz="1600" dirty="0" err="1">
                <a:ea typeface="+mn-lt"/>
                <a:cs typeface="+mn-lt"/>
              </a:rPr>
              <a:t>puolilla</a:t>
            </a:r>
            <a:r>
              <a:rPr lang="en-US" sz="1600" dirty="0">
                <a:ea typeface="+mn-lt"/>
                <a:cs typeface="+mn-lt"/>
              </a:rPr>
              <a:t> </a:t>
            </a:r>
            <a:r>
              <a:rPr lang="en-US" sz="1600" dirty="0" err="1">
                <a:ea typeface="+mn-lt"/>
                <a:cs typeface="+mn-lt"/>
              </a:rPr>
              <a:t>maailmaa</a:t>
            </a:r>
            <a:endParaRPr lang="fi-FI" sz="1600" dirty="0"/>
          </a:p>
          <a:p>
            <a:pPr marL="609600" lvl="1" indent="-342900"/>
            <a:r>
              <a:rPr lang="fi-FI" sz="1600" dirty="0"/>
              <a:t>Saat kansainvälistä kokemusta ja kehität kielitaitoasi</a:t>
            </a:r>
          </a:p>
          <a:p>
            <a:pPr marL="609600" lvl="1" indent="-342900"/>
            <a:r>
              <a:rPr lang="fi-FI" sz="1600" dirty="0"/>
              <a:t>Vaihto-opinnot </a:t>
            </a:r>
            <a:r>
              <a:rPr lang="fi-FI" sz="1600" dirty="0" err="1"/>
              <a:t>hyväksiluetaan</a:t>
            </a:r>
            <a:r>
              <a:rPr lang="fi-FI" sz="1600" dirty="0"/>
              <a:t> tutkintoon</a:t>
            </a:r>
          </a:p>
          <a:p>
            <a:pPr marL="342900" indent="-342900">
              <a:spcBef>
                <a:spcPts val="1200"/>
              </a:spcBef>
              <a:buFont typeface="Arial" panose="020B0604020202020204" pitchFamily="34" charset="0"/>
              <a:buChar char="•"/>
            </a:pPr>
            <a:r>
              <a:rPr lang="fi-FI" dirty="0"/>
              <a:t>Kansainväliset kaksoistutkinnot</a:t>
            </a:r>
          </a:p>
          <a:p>
            <a:pPr marL="609600" lvl="1" indent="-342900"/>
            <a:r>
              <a:rPr lang="fi-FI" sz="1600" dirty="0"/>
              <a:t>Useita maisteriohjelmia eri aloilla</a:t>
            </a:r>
          </a:p>
          <a:p>
            <a:pPr marL="342900" indent="-342900">
              <a:spcBef>
                <a:spcPts val="1200"/>
              </a:spcBef>
              <a:buFont typeface="Arial" panose="020B0604020202020204" pitchFamily="34" charset="0"/>
              <a:buChar char="•"/>
            </a:pPr>
            <a:r>
              <a:rPr lang="fi-FI" dirty="0"/>
              <a:t>Kansainväliset työharjoittelut ja projektit</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21</a:t>
            </a:fld>
            <a:endParaRPr lang="fi-FI" dirty="0"/>
          </a:p>
        </p:txBody>
      </p:sp>
      <p:pic>
        <p:nvPicPr>
          <p:cNvPr id="7" name="Picture Placeholder 7">
            <a:extLst>
              <a:ext uri="{FF2B5EF4-FFF2-40B4-BE49-F238E27FC236}">
                <a16:creationId xmlns:a16="http://schemas.microsoft.com/office/drawing/2014/main" id="{A563B932-52C6-A67F-6120-DCEE07367697}"/>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b="-368"/>
          <a:stretch/>
        </p:blipFill>
        <p:spPr>
          <a:xfrm>
            <a:off x="6096000" y="27384"/>
            <a:ext cx="6096000" cy="6858000"/>
          </a:xfrm>
          <a:prstGeom prst="rect">
            <a:avLst/>
          </a:prstGeom>
        </p:spPr>
      </p:pic>
    </p:spTree>
    <p:extLst>
      <p:ext uri="{BB962C8B-B14F-4D97-AF65-F5344CB8AC3E}">
        <p14:creationId xmlns:p14="http://schemas.microsoft.com/office/powerpoint/2010/main" val="1272282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dirty="0" err="1"/>
              <a:t>Opiskelijaelämä</a:t>
            </a:r>
            <a:endParaRPr lang="fi-FI"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buFont typeface="Arial" panose="020B0604020202020204" pitchFamily="34" charset="0"/>
              <a:buChar char="•"/>
            </a:pPr>
            <a:r>
              <a:rPr lang="fi-FI" dirty="0"/>
              <a:t>Aalto-yliopiston ylioppilaskunta AYY</a:t>
            </a:r>
          </a:p>
          <a:p>
            <a:pPr marL="342900" indent="-342900">
              <a:buFont typeface="Arial" panose="020B0604020202020204" pitchFamily="34" charset="0"/>
              <a:buChar char="•"/>
            </a:pPr>
            <a:r>
              <a:rPr lang="fi-FI" dirty="0"/>
              <a:t>Yli 200 opiskelijayhdistystä – tekemistä, tapahtumia ja juhlia vuoden jokaiselle päivälle</a:t>
            </a:r>
          </a:p>
          <a:p>
            <a:pPr marL="342900" indent="-342900">
              <a:buFont typeface="Arial" panose="020B0604020202020204" pitchFamily="34" charset="0"/>
              <a:buChar char="•"/>
            </a:pPr>
            <a:r>
              <a:rPr lang="fi-FI" dirty="0"/>
              <a:t>Harrastustoimintaa joka lähtöön: liikuntaa, musiikkia, teatteria, tanssia, ruokaa, pelejä</a:t>
            </a:r>
          </a:p>
          <a:p>
            <a:pPr marL="342900" indent="-342900">
              <a:buFont typeface="Arial" panose="020B0604020202020204" pitchFamily="34" charset="0"/>
              <a:buChar char="•"/>
            </a:pPr>
            <a:r>
              <a:rPr lang="fi-FI" dirty="0"/>
              <a:t>Vastuutehtävät yhdistyksissä ovat mahdollisuus kehittää verkostoja ja työelämätaitoja </a:t>
            </a:r>
          </a:p>
          <a:p>
            <a:pPr marL="342900" indent="-342900">
              <a:buFont typeface="Arial" panose="020B0604020202020204" pitchFamily="34" charset="0"/>
              <a:buChar char="•"/>
            </a:pPr>
            <a:r>
              <a:rPr lang="fi-FI" dirty="0"/>
              <a:t>Yritysvierailut opiskelijajärjestöille</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22</a:t>
            </a:fld>
            <a:endParaRPr lang="fi-FI" dirty="0"/>
          </a:p>
        </p:txBody>
      </p:sp>
      <p:pic>
        <p:nvPicPr>
          <p:cNvPr id="7" name="Picture Placeholder 6">
            <a:extLst>
              <a:ext uri="{FF2B5EF4-FFF2-40B4-BE49-F238E27FC236}">
                <a16:creationId xmlns:a16="http://schemas.microsoft.com/office/drawing/2014/main" id="{2D1D54AC-2574-7E89-FD5B-61531DD5BCD5}"/>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20378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sitting around a table&#10;&#10;Description automatically generated">
            <a:extLst>
              <a:ext uri="{FF2B5EF4-FFF2-40B4-BE49-F238E27FC236}">
                <a16:creationId xmlns:a16="http://schemas.microsoft.com/office/drawing/2014/main" id="{17BA9239-2EC9-070D-2DF1-F7F4547FCB23}"/>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415498"/>
          </a:xfrm>
        </p:spPr>
        <p:txBody>
          <a:bodyPr/>
          <a:lstStyle/>
          <a:p>
            <a:r>
              <a:rPr lang="en-US" dirty="0" err="1"/>
              <a:t>Tietoa</a:t>
            </a:r>
            <a:r>
              <a:rPr lang="en-US" dirty="0"/>
              <a:t> </a:t>
            </a:r>
            <a:r>
              <a:rPr lang="en-US" dirty="0" err="1"/>
              <a:t>Aallossa</a:t>
            </a:r>
            <a:r>
              <a:rPr lang="en-US" dirty="0"/>
              <a:t> </a:t>
            </a:r>
            <a:r>
              <a:rPr lang="en-US" dirty="0" err="1"/>
              <a:t>opiskelusta</a:t>
            </a:r>
            <a:endParaRPr lang="fi-FI"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US" dirty="0"/>
          </a:p>
          <a:p>
            <a:r>
              <a:rPr lang="en-US" dirty="0"/>
              <a:t>	Aalto.fi</a:t>
            </a:r>
          </a:p>
          <a:p>
            <a:endParaRPr lang="en-US" dirty="0"/>
          </a:p>
          <a:p>
            <a:r>
              <a:rPr lang="fi-FI" b="1" dirty="0"/>
              <a:t>’Opiskelijaelämää Aallossa’</a:t>
            </a:r>
          </a:p>
          <a:p>
            <a:endParaRPr lang="fi-FI"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fld id="{D701140D-C14F-41CA-99FC-0EF83E8DA40A}" type="slidenum">
              <a:rPr lang="fi-FI" smtClean="0"/>
              <a:pPr/>
              <a:t>23</a:t>
            </a:fld>
            <a:endParaRPr lang="fi-FI" dirty="0"/>
          </a:p>
        </p:txBody>
      </p:sp>
      <p:pic>
        <p:nvPicPr>
          <p:cNvPr id="17" name="Picture 16">
            <a:extLst>
              <a:ext uri="{FF2B5EF4-FFF2-40B4-BE49-F238E27FC236}">
                <a16:creationId xmlns:a16="http://schemas.microsoft.com/office/drawing/2014/main" id="{FD320426-769E-3C6E-427C-0DC13ADE577D}"/>
              </a:ext>
            </a:extLst>
          </p:cNvPr>
          <p:cNvPicPr>
            <a:picLocks noChangeAspect="1"/>
          </p:cNvPicPr>
          <p:nvPr/>
        </p:nvPicPr>
        <p:blipFill>
          <a:blip r:embed="rId4"/>
          <a:stretch>
            <a:fillRect/>
          </a:stretch>
        </p:blipFill>
        <p:spPr>
          <a:xfrm>
            <a:off x="6456040" y="4062586"/>
            <a:ext cx="771525" cy="590550"/>
          </a:xfrm>
          <a:prstGeom prst="rect">
            <a:avLst/>
          </a:prstGeom>
        </p:spPr>
      </p:pic>
      <p:sp>
        <p:nvSpPr>
          <p:cNvPr id="19" name="TextBox 18">
            <a:extLst>
              <a:ext uri="{FF2B5EF4-FFF2-40B4-BE49-F238E27FC236}">
                <a16:creationId xmlns:a16="http://schemas.microsoft.com/office/drawing/2014/main" id="{26446FA9-1D30-4DE0-B544-FFCAB231A763}"/>
              </a:ext>
            </a:extLst>
          </p:cNvPr>
          <p:cNvSpPr txBox="1"/>
          <p:nvPr/>
        </p:nvSpPr>
        <p:spPr>
          <a:xfrm>
            <a:off x="326568" y="1170376"/>
            <a:ext cx="4536504" cy="400110"/>
          </a:xfrm>
          <a:prstGeom prst="rect">
            <a:avLst/>
          </a:prstGeom>
          <a:noFill/>
        </p:spPr>
        <p:txBody>
          <a:bodyPr wrap="square" rtlCol="0">
            <a:spAutoFit/>
          </a:bodyPr>
          <a:lstStyle/>
          <a:p>
            <a:pPr algn="l"/>
            <a:r>
              <a:rPr lang="fi-FI" sz="2000" dirty="0">
                <a:solidFill>
                  <a:schemeClr val="bg1"/>
                </a:solidFill>
                <a:latin typeface="+mj-lt"/>
              </a:rPr>
              <a:t>Aallon opiskelijat ja alumnit kertovat</a:t>
            </a:r>
          </a:p>
        </p:txBody>
      </p:sp>
    </p:spTree>
    <p:extLst>
      <p:ext uri="{BB962C8B-B14F-4D97-AF65-F5344CB8AC3E}">
        <p14:creationId xmlns:p14="http://schemas.microsoft.com/office/powerpoint/2010/main" val="130766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7A9F491-73F6-251C-C313-C0822210EDF6}"/>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dirty="0" err="1"/>
              <a:t>Uramahdollisuudet</a:t>
            </a:r>
            <a:endParaRPr lang="fi-FI"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marL="342900" indent="-342900">
              <a:buFont typeface="Arial" panose="020B0604020202020204" pitchFamily="34" charset="0"/>
              <a:buChar char="•"/>
            </a:pPr>
            <a:r>
              <a:rPr lang="fi-FI" dirty="0"/>
              <a:t>Aallosta huippu-uralle</a:t>
            </a:r>
          </a:p>
          <a:p>
            <a:pPr marL="342900" indent="-342900">
              <a:buFont typeface="Arial" panose="020B0604020202020204" pitchFamily="34" charset="0"/>
              <a:buChar char="•"/>
            </a:pPr>
            <a:r>
              <a:rPr lang="fi-FI" dirty="0"/>
              <a:t>Yritysyhteistyö</a:t>
            </a:r>
          </a:p>
          <a:p>
            <a:pPr marL="342900" indent="-342900">
              <a:buFont typeface="Arial" panose="020B0604020202020204" pitchFamily="34" charset="0"/>
              <a:buChar char="•"/>
            </a:pPr>
            <a:r>
              <a:rPr lang="fi-FI" dirty="0"/>
              <a:t>Työharjoittelut, kesätyöt</a:t>
            </a:r>
          </a:p>
          <a:p>
            <a:pPr marL="342900" indent="-342900">
              <a:buFont typeface="Arial" panose="020B0604020202020204" pitchFamily="34" charset="0"/>
              <a:buChar char="•"/>
            </a:pPr>
            <a:r>
              <a:rPr lang="fi-FI" dirty="0"/>
              <a:t>Aalto-yhteisö</a:t>
            </a:r>
          </a:p>
          <a:p>
            <a:pPr marL="342900" indent="-342900">
              <a:buFont typeface="Arial" panose="020B0604020202020204" pitchFamily="34" charset="0"/>
              <a:buChar char="•"/>
            </a:pPr>
            <a:r>
              <a:rPr lang="fi-FI" dirty="0" err="1"/>
              <a:t>Start</a:t>
            </a:r>
            <a:r>
              <a:rPr lang="fi-FI" dirty="0"/>
              <a:t> </a:t>
            </a:r>
            <a:r>
              <a:rPr lang="fi-FI" dirty="0" err="1"/>
              <a:t>up</a:t>
            </a:r>
            <a:r>
              <a:rPr lang="fi-FI" dirty="0"/>
              <a:t> -kulttuuri</a:t>
            </a:r>
          </a:p>
          <a:p>
            <a:pPr marL="342900" indent="-342900">
              <a:buFont typeface="Arial" panose="020B0604020202020204" pitchFamily="34" charset="0"/>
              <a:buChar char="•"/>
            </a:pPr>
            <a:r>
              <a:rPr lang="fi-FI" dirty="0"/>
              <a:t>Rekrytointitapahtumat ja urapalvelut </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24</a:t>
            </a:fld>
            <a:endParaRPr lang="fi-FI" dirty="0"/>
          </a:p>
        </p:txBody>
      </p:sp>
    </p:spTree>
    <p:extLst>
      <p:ext uri="{BB962C8B-B14F-4D97-AF65-F5344CB8AC3E}">
        <p14:creationId xmlns:p14="http://schemas.microsoft.com/office/powerpoint/2010/main" val="218937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D48B15-11F8-50A4-497C-FF2D8C3DF9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37A692D-53F7-BBCE-2A68-E40B7703F2F8}"/>
              </a:ext>
            </a:extLst>
          </p:cNvPr>
          <p:cNvSpPr/>
          <p:nvPr/>
        </p:nvSpPr>
        <p:spPr>
          <a:xfrm>
            <a:off x="-1" y="1"/>
            <a:ext cx="12192000" cy="6857999"/>
          </a:xfrm>
          <a:prstGeom prst="rect">
            <a:avLst/>
          </a:prstGeom>
          <a:solidFill>
            <a:srgbClr val="000000">
              <a:alpha val="50196"/>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sz="1600" dirty="0" err="1">
              <a:solidFill>
                <a:schemeClr val="tx1"/>
              </a:solidFill>
              <a:latin typeface="+mj-lt"/>
            </a:endParaRPr>
          </a:p>
        </p:txBody>
      </p:sp>
      <p:sp>
        <p:nvSpPr>
          <p:cNvPr id="4" name="Title 3">
            <a:extLst>
              <a:ext uri="{FF2B5EF4-FFF2-40B4-BE49-F238E27FC236}">
                <a16:creationId xmlns:a16="http://schemas.microsoft.com/office/drawing/2014/main" id="{A9A218C0-C359-E8B1-262B-D6658A00C0C2}"/>
              </a:ext>
            </a:extLst>
          </p:cNvPr>
          <p:cNvSpPr>
            <a:spLocks noGrp="1"/>
          </p:cNvSpPr>
          <p:nvPr>
            <p:ph type="title"/>
          </p:nvPr>
        </p:nvSpPr>
        <p:spPr/>
        <p:txBody>
          <a:bodyPr/>
          <a:lstStyle/>
          <a:p>
            <a:r>
              <a:rPr lang="fi-FI" dirty="0">
                <a:solidFill>
                  <a:schemeClr val="bg1"/>
                </a:solidFill>
              </a:rPr>
              <a:t>Aalto-yliopistosta valmistuneista maistereista…</a:t>
            </a:r>
          </a:p>
        </p:txBody>
      </p:sp>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25</a:t>
            </a:fld>
            <a:endParaRPr lang="fi-FI"/>
          </a:p>
        </p:txBody>
      </p:sp>
      <p:grpSp>
        <p:nvGrpSpPr>
          <p:cNvPr id="5" name="Group 4">
            <a:extLst>
              <a:ext uri="{FF2B5EF4-FFF2-40B4-BE49-F238E27FC236}">
                <a16:creationId xmlns:a16="http://schemas.microsoft.com/office/drawing/2014/main" id="{666096A2-DF57-896D-B73C-600E40E53A3B}"/>
              </a:ext>
            </a:extLst>
          </p:cNvPr>
          <p:cNvGrpSpPr/>
          <p:nvPr/>
        </p:nvGrpSpPr>
        <p:grpSpPr>
          <a:xfrm>
            <a:off x="724678" y="1772816"/>
            <a:ext cx="3114352" cy="2493582"/>
            <a:chOff x="888803" y="1871522"/>
            <a:chExt cx="3114352" cy="2493582"/>
          </a:xfrm>
        </p:grpSpPr>
        <p:sp>
          <p:nvSpPr>
            <p:cNvPr id="11" name="TextBox 10">
              <a:extLst>
                <a:ext uri="{FF2B5EF4-FFF2-40B4-BE49-F238E27FC236}">
                  <a16:creationId xmlns:a16="http://schemas.microsoft.com/office/drawing/2014/main" id="{4C21F248-C458-EF3E-1BE8-E0E23C9CC4A7}"/>
                </a:ext>
              </a:extLst>
            </p:cNvPr>
            <p:cNvSpPr txBox="1"/>
            <p:nvPr/>
          </p:nvSpPr>
          <p:spPr>
            <a:xfrm>
              <a:off x="888803" y="1871522"/>
              <a:ext cx="3006861" cy="1723549"/>
            </a:xfrm>
            <a:prstGeom prst="rect">
              <a:avLst/>
            </a:prstGeom>
            <a:noFill/>
          </p:spPr>
          <p:txBody>
            <a:bodyPr wrap="square">
              <a:spAutoFit/>
            </a:bodyPr>
            <a:lstStyle/>
            <a:p>
              <a:r>
                <a:rPr lang="fi-FI" sz="10600" b="1" dirty="0">
                  <a:solidFill>
                    <a:schemeClr val="bg1"/>
                  </a:solidFill>
                </a:rPr>
                <a:t>92%</a:t>
              </a:r>
              <a:r>
                <a:rPr lang="fi-FI" sz="10000" b="1" dirty="0">
                  <a:solidFill>
                    <a:schemeClr val="bg1"/>
                  </a:solidFill>
                </a:rPr>
                <a:t> </a:t>
              </a:r>
              <a:endParaRPr lang="fi-FI" sz="10000" b="1" dirty="0"/>
            </a:p>
          </p:txBody>
        </p:sp>
        <p:sp>
          <p:nvSpPr>
            <p:cNvPr id="17" name="TextBox 16">
              <a:extLst>
                <a:ext uri="{FF2B5EF4-FFF2-40B4-BE49-F238E27FC236}">
                  <a16:creationId xmlns:a16="http://schemas.microsoft.com/office/drawing/2014/main" id="{10AE301A-D8D9-ECCB-76A2-EA99D52B7217}"/>
                </a:ext>
              </a:extLst>
            </p:cNvPr>
            <p:cNvSpPr txBox="1"/>
            <p:nvPr/>
          </p:nvSpPr>
          <p:spPr>
            <a:xfrm>
              <a:off x="996294" y="3349441"/>
              <a:ext cx="3006861" cy="1015663"/>
            </a:xfrm>
            <a:prstGeom prst="rect">
              <a:avLst/>
            </a:prstGeom>
            <a:noFill/>
          </p:spPr>
          <p:txBody>
            <a:bodyPr wrap="square">
              <a:spAutoFit/>
            </a:bodyPr>
            <a:lstStyle/>
            <a:p>
              <a:r>
                <a:rPr lang="fi-FI" sz="2000" b="1" dirty="0">
                  <a:solidFill>
                    <a:schemeClr val="bg1"/>
                  </a:solidFill>
                  <a:latin typeface="+mj-lt"/>
                </a:rPr>
                <a:t>kokee, että työnantajat </a:t>
              </a:r>
            </a:p>
            <a:p>
              <a:r>
                <a:rPr lang="fi-FI" sz="2000" b="1" dirty="0">
                  <a:solidFill>
                    <a:schemeClr val="bg1"/>
                  </a:solidFill>
                  <a:latin typeface="+mj-lt"/>
                </a:rPr>
                <a:t>arvostavat heidän </a:t>
              </a:r>
            </a:p>
            <a:p>
              <a:r>
                <a:rPr lang="fi-FI" sz="2000" b="1" dirty="0">
                  <a:solidFill>
                    <a:schemeClr val="bg1"/>
                  </a:solidFill>
                  <a:latin typeface="+mj-lt"/>
                </a:rPr>
                <a:t>tutkintoaan.</a:t>
              </a:r>
              <a:endParaRPr lang="fi-FI" sz="2000" b="1" dirty="0">
                <a:latin typeface="+mj-lt"/>
              </a:endParaRPr>
            </a:p>
          </p:txBody>
        </p:sp>
      </p:grpSp>
      <p:grpSp>
        <p:nvGrpSpPr>
          <p:cNvPr id="12" name="Group 11">
            <a:extLst>
              <a:ext uri="{FF2B5EF4-FFF2-40B4-BE49-F238E27FC236}">
                <a16:creationId xmlns:a16="http://schemas.microsoft.com/office/drawing/2014/main" id="{7B5B20FB-73B2-3BF3-8B79-8D005A2E78B2}"/>
              </a:ext>
            </a:extLst>
          </p:cNvPr>
          <p:cNvGrpSpPr/>
          <p:nvPr/>
        </p:nvGrpSpPr>
        <p:grpSpPr>
          <a:xfrm>
            <a:off x="6642786" y="1085954"/>
            <a:ext cx="4876384" cy="1878029"/>
            <a:chOff x="888803" y="1871522"/>
            <a:chExt cx="4876384" cy="1878029"/>
          </a:xfrm>
        </p:grpSpPr>
        <p:sp>
          <p:nvSpPr>
            <p:cNvPr id="14" name="TextBox 13">
              <a:extLst>
                <a:ext uri="{FF2B5EF4-FFF2-40B4-BE49-F238E27FC236}">
                  <a16:creationId xmlns:a16="http://schemas.microsoft.com/office/drawing/2014/main" id="{024054D5-5B24-9740-B1CC-AE9D31413EB8}"/>
                </a:ext>
              </a:extLst>
            </p:cNvPr>
            <p:cNvSpPr txBox="1"/>
            <p:nvPr/>
          </p:nvSpPr>
          <p:spPr>
            <a:xfrm>
              <a:off x="888803" y="1871522"/>
              <a:ext cx="4876384" cy="1723549"/>
            </a:xfrm>
            <a:prstGeom prst="rect">
              <a:avLst/>
            </a:prstGeom>
            <a:noFill/>
          </p:spPr>
          <p:txBody>
            <a:bodyPr wrap="square">
              <a:spAutoFit/>
            </a:bodyPr>
            <a:lstStyle/>
            <a:p>
              <a:r>
                <a:rPr lang="fi-FI" sz="10600" b="1" dirty="0">
                  <a:solidFill>
                    <a:schemeClr val="bg1"/>
                  </a:solidFill>
                </a:rPr>
                <a:t>95-99%</a:t>
              </a:r>
              <a:r>
                <a:rPr lang="fi-FI" sz="10000" b="1" dirty="0">
                  <a:solidFill>
                    <a:schemeClr val="bg1"/>
                  </a:solidFill>
                </a:rPr>
                <a:t> </a:t>
              </a:r>
              <a:endParaRPr lang="fi-FI" sz="10000" b="1" dirty="0"/>
            </a:p>
          </p:txBody>
        </p:sp>
        <p:sp>
          <p:nvSpPr>
            <p:cNvPr id="15" name="TextBox 14">
              <a:extLst>
                <a:ext uri="{FF2B5EF4-FFF2-40B4-BE49-F238E27FC236}">
                  <a16:creationId xmlns:a16="http://schemas.microsoft.com/office/drawing/2014/main" id="{7E04B9B1-46BB-2237-3CAB-0421EA8D096B}"/>
                </a:ext>
              </a:extLst>
            </p:cNvPr>
            <p:cNvSpPr txBox="1"/>
            <p:nvPr/>
          </p:nvSpPr>
          <p:spPr>
            <a:xfrm>
              <a:off x="996294" y="3349441"/>
              <a:ext cx="4717045" cy="400110"/>
            </a:xfrm>
            <a:prstGeom prst="rect">
              <a:avLst/>
            </a:prstGeom>
            <a:noFill/>
          </p:spPr>
          <p:txBody>
            <a:bodyPr wrap="square">
              <a:spAutoFit/>
            </a:bodyPr>
            <a:lstStyle/>
            <a:p>
              <a:r>
                <a:rPr lang="fi-FI" sz="2000" b="1" dirty="0">
                  <a:solidFill>
                    <a:schemeClr val="bg1"/>
                  </a:solidFill>
                  <a:latin typeface="+mj-lt"/>
                </a:rPr>
                <a:t>on työelämässä tai toimii yrittäjänä</a:t>
              </a:r>
              <a:endParaRPr lang="fi-FI" sz="2000" b="1" dirty="0">
                <a:latin typeface="+mj-lt"/>
              </a:endParaRPr>
            </a:p>
          </p:txBody>
        </p:sp>
      </p:grpSp>
      <p:grpSp>
        <p:nvGrpSpPr>
          <p:cNvPr id="16" name="Group 15">
            <a:extLst>
              <a:ext uri="{FF2B5EF4-FFF2-40B4-BE49-F238E27FC236}">
                <a16:creationId xmlns:a16="http://schemas.microsoft.com/office/drawing/2014/main" id="{9896874E-6C46-2D9D-57F5-A49AF32CE12E}"/>
              </a:ext>
            </a:extLst>
          </p:cNvPr>
          <p:cNvGrpSpPr/>
          <p:nvPr/>
        </p:nvGrpSpPr>
        <p:grpSpPr>
          <a:xfrm>
            <a:off x="4169792" y="3687463"/>
            <a:ext cx="3114352" cy="2801358"/>
            <a:chOff x="888803" y="1871522"/>
            <a:chExt cx="3114352" cy="2801358"/>
          </a:xfrm>
        </p:grpSpPr>
        <p:sp>
          <p:nvSpPr>
            <p:cNvPr id="23" name="TextBox 22">
              <a:extLst>
                <a:ext uri="{FF2B5EF4-FFF2-40B4-BE49-F238E27FC236}">
                  <a16:creationId xmlns:a16="http://schemas.microsoft.com/office/drawing/2014/main" id="{3C924D9C-F613-85C2-6696-5DAA61C36DD8}"/>
                </a:ext>
              </a:extLst>
            </p:cNvPr>
            <p:cNvSpPr txBox="1"/>
            <p:nvPr/>
          </p:nvSpPr>
          <p:spPr>
            <a:xfrm>
              <a:off x="888803" y="1871522"/>
              <a:ext cx="3006861" cy="1723549"/>
            </a:xfrm>
            <a:prstGeom prst="rect">
              <a:avLst/>
            </a:prstGeom>
            <a:noFill/>
          </p:spPr>
          <p:txBody>
            <a:bodyPr wrap="square">
              <a:spAutoFit/>
            </a:bodyPr>
            <a:lstStyle/>
            <a:p>
              <a:r>
                <a:rPr lang="fi-FI" sz="10600" b="1" dirty="0">
                  <a:solidFill>
                    <a:schemeClr val="bg1"/>
                  </a:solidFill>
                </a:rPr>
                <a:t>91%</a:t>
              </a:r>
              <a:r>
                <a:rPr lang="fi-FI" sz="10000" b="1" dirty="0">
                  <a:solidFill>
                    <a:schemeClr val="bg1"/>
                  </a:solidFill>
                </a:rPr>
                <a:t> </a:t>
              </a:r>
              <a:endParaRPr lang="fi-FI" sz="10000" b="1" dirty="0"/>
            </a:p>
          </p:txBody>
        </p:sp>
        <p:sp>
          <p:nvSpPr>
            <p:cNvPr id="24" name="TextBox 23">
              <a:extLst>
                <a:ext uri="{FF2B5EF4-FFF2-40B4-BE49-F238E27FC236}">
                  <a16:creationId xmlns:a16="http://schemas.microsoft.com/office/drawing/2014/main" id="{33399D6D-41CD-4E75-74F4-427461D4E336}"/>
                </a:ext>
              </a:extLst>
            </p:cNvPr>
            <p:cNvSpPr txBox="1"/>
            <p:nvPr/>
          </p:nvSpPr>
          <p:spPr>
            <a:xfrm>
              <a:off x="996294" y="3349441"/>
              <a:ext cx="3006861" cy="1323439"/>
            </a:xfrm>
            <a:prstGeom prst="rect">
              <a:avLst/>
            </a:prstGeom>
            <a:noFill/>
          </p:spPr>
          <p:txBody>
            <a:bodyPr wrap="square">
              <a:spAutoFit/>
            </a:bodyPr>
            <a:lstStyle/>
            <a:p>
              <a:r>
                <a:rPr lang="fi-FI" sz="2000" b="1" dirty="0">
                  <a:solidFill>
                    <a:schemeClr val="bg1"/>
                  </a:solidFill>
                  <a:latin typeface="+mj-lt"/>
                </a:rPr>
                <a:t>on tyytyväisiä tutkintoonsa suhteessa omaan uraansa.</a:t>
              </a:r>
              <a:endParaRPr lang="fi-FI" sz="2000" b="1" dirty="0">
                <a:latin typeface="+mj-lt"/>
              </a:endParaRPr>
            </a:p>
          </p:txBody>
        </p:sp>
      </p:grpSp>
    </p:spTree>
    <p:extLst>
      <p:ext uri="{BB962C8B-B14F-4D97-AF65-F5344CB8AC3E}">
        <p14:creationId xmlns:p14="http://schemas.microsoft.com/office/powerpoint/2010/main" val="2865089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walking down a street&#10;&#10;Description automatically generated">
            <a:extLst>
              <a:ext uri="{FF2B5EF4-FFF2-40B4-BE49-F238E27FC236}">
                <a16:creationId xmlns:a16="http://schemas.microsoft.com/office/drawing/2014/main" id="{2BF7E016-01BC-188A-E9D8-AF404424A17A}"/>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a:xfrm>
            <a:off x="407987" y="404813"/>
            <a:ext cx="5327973" cy="830997"/>
          </a:xfrm>
        </p:spPr>
        <p:txBody>
          <a:bodyPr/>
          <a:lstStyle/>
          <a:p>
            <a:r>
              <a:rPr lang="en-US" dirty="0" err="1"/>
              <a:t>Tietoa</a:t>
            </a:r>
            <a:r>
              <a:rPr lang="en-US" dirty="0"/>
              <a:t> </a:t>
            </a:r>
            <a:r>
              <a:rPr lang="en-US" dirty="0" err="1"/>
              <a:t>uramahdollisuuksista</a:t>
            </a:r>
            <a:r>
              <a:rPr lang="en-US" dirty="0"/>
              <a:t> ja </a:t>
            </a:r>
            <a:r>
              <a:rPr lang="en-US" dirty="0" err="1"/>
              <a:t>työllistymisestä</a:t>
            </a:r>
            <a:endParaRPr lang="fi-FI" sz="2000" dirty="0"/>
          </a:p>
        </p:txBody>
      </p:sp>
      <p:sp>
        <p:nvSpPr>
          <p:cNvPr id="4" name="Text Placeholder 3">
            <a:extLst>
              <a:ext uri="{FF2B5EF4-FFF2-40B4-BE49-F238E27FC236}">
                <a16:creationId xmlns:a16="http://schemas.microsoft.com/office/drawing/2014/main" id="{1DB507B7-44A9-4C58-C288-7589C20C27BB}"/>
              </a:ext>
            </a:extLst>
          </p:cNvPr>
          <p:cNvSpPr>
            <a:spLocks noGrp="1"/>
          </p:cNvSpPr>
          <p:nvPr>
            <p:ph type="body" sz="quarter" idx="14"/>
          </p:nvPr>
        </p:nvSpPr>
        <p:spPr/>
        <p:txBody>
          <a:bodyPr/>
          <a:lstStyle/>
          <a:p>
            <a:endParaRPr lang="en-US" dirty="0"/>
          </a:p>
          <a:p>
            <a:r>
              <a:rPr lang="en-US" dirty="0"/>
              <a:t>	Aalto.fi</a:t>
            </a:r>
          </a:p>
          <a:p>
            <a:endParaRPr lang="en-US" dirty="0"/>
          </a:p>
          <a:p>
            <a:r>
              <a:rPr lang="fi-FI" b="1" dirty="0"/>
              <a:t>’Aalto-yliopistosta valmistuneet työelämässä’</a:t>
            </a:r>
          </a:p>
          <a:p>
            <a:endParaRPr lang="fi-FI" dirty="0"/>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fld id="{D701140D-C14F-41CA-99FC-0EF83E8DA40A}" type="slidenum">
              <a:rPr lang="fi-FI" smtClean="0"/>
              <a:pPr/>
              <a:t>26</a:t>
            </a:fld>
            <a:endParaRPr lang="fi-FI" dirty="0"/>
          </a:p>
        </p:txBody>
      </p:sp>
      <p:pic>
        <p:nvPicPr>
          <p:cNvPr id="8" name="Picture 7">
            <a:extLst>
              <a:ext uri="{FF2B5EF4-FFF2-40B4-BE49-F238E27FC236}">
                <a16:creationId xmlns:a16="http://schemas.microsoft.com/office/drawing/2014/main" id="{A2226CBA-B5AC-139A-74A3-B001FC223BF5}"/>
              </a:ext>
            </a:extLst>
          </p:cNvPr>
          <p:cNvPicPr>
            <a:picLocks noChangeAspect="1"/>
          </p:cNvPicPr>
          <p:nvPr/>
        </p:nvPicPr>
        <p:blipFill>
          <a:blip r:embed="rId4"/>
          <a:stretch>
            <a:fillRect/>
          </a:stretch>
        </p:blipFill>
        <p:spPr>
          <a:xfrm>
            <a:off x="6456040" y="4062586"/>
            <a:ext cx="771525" cy="590550"/>
          </a:xfrm>
          <a:prstGeom prst="rect">
            <a:avLst/>
          </a:prstGeom>
        </p:spPr>
      </p:pic>
    </p:spTree>
    <p:extLst>
      <p:ext uri="{BB962C8B-B14F-4D97-AF65-F5344CB8AC3E}">
        <p14:creationId xmlns:p14="http://schemas.microsoft.com/office/powerpoint/2010/main" val="391997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1615E9-634C-86BA-2476-AEEE8FF08B50}"/>
              </a:ext>
            </a:extLst>
          </p:cNvPr>
          <p:cNvSpPr>
            <a:spLocks noGrp="1"/>
          </p:cNvSpPr>
          <p:nvPr>
            <p:ph type="dt" sz="half" idx="10"/>
          </p:nvPr>
        </p:nvSpPr>
        <p:spPr/>
        <p:txBody>
          <a:bodyPr/>
          <a:lstStyle/>
          <a:p>
            <a:fld id="{910783D3-C302-4CE8-B9EA-53F31C941894}" type="datetime1">
              <a:rPr lang="fi-FI" smtClean="0"/>
              <a:t>3.10.2024</a:t>
            </a:fld>
            <a:endParaRPr lang="fi-FI"/>
          </a:p>
        </p:txBody>
      </p:sp>
      <p:sp>
        <p:nvSpPr>
          <p:cNvPr id="3" name="Slide Number Placeholder 2">
            <a:extLst>
              <a:ext uri="{FF2B5EF4-FFF2-40B4-BE49-F238E27FC236}">
                <a16:creationId xmlns:a16="http://schemas.microsoft.com/office/drawing/2014/main" id="{82CEDCDF-AE82-BBC7-577E-D1140D5ACAEE}"/>
              </a:ext>
            </a:extLst>
          </p:cNvPr>
          <p:cNvSpPr>
            <a:spLocks noGrp="1"/>
          </p:cNvSpPr>
          <p:nvPr>
            <p:ph type="sldNum" sz="quarter" idx="12"/>
          </p:nvPr>
        </p:nvSpPr>
        <p:spPr/>
        <p:txBody>
          <a:bodyPr/>
          <a:lstStyle/>
          <a:p>
            <a:fld id="{D701140D-C14F-41CA-99FC-0EF83E8DA40A}" type="slidenum">
              <a:rPr lang="fi-FI" smtClean="0"/>
              <a:t>27</a:t>
            </a:fld>
            <a:endParaRPr lang="fi-FI"/>
          </a:p>
        </p:txBody>
      </p:sp>
      <p:sp>
        <p:nvSpPr>
          <p:cNvPr id="4" name="Title 3">
            <a:extLst>
              <a:ext uri="{FF2B5EF4-FFF2-40B4-BE49-F238E27FC236}">
                <a16:creationId xmlns:a16="http://schemas.microsoft.com/office/drawing/2014/main" id="{A9A218C0-C359-E8B1-262B-D6658A00C0C2}"/>
              </a:ext>
            </a:extLst>
          </p:cNvPr>
          <p:cNvSpPr>
            <a:spLocks noGrp="1"/>
          </p:cNvSpPr>
          <p:nvPr>
            <p:ph type="ctrTitle"/>
          </p:nvPr>
        </p:nvSpPr>
        <p:spPr/>
        <p:txBody>
          <a:bodyPr/>
          <a:lstStyle/>
          <a:p>
            <a:r>
              <a:rPr lang="en-US" dirty="0" err="1"/>
              <a:t>Hakemisesta</a:t>
            </a:r>
            <a:endParaRPr lang="fi-FI" dirty="0"/>
          </a:p>
        </p:txBody>
      </p:sp>
    </p:spTree>
    <p:extLst>
      <p:ext uri="{BB962C8B-B14F-4D97-AF65-F5344CB8AC3E}">
        <p14:creationId xmlns:p14="http://schemas.microsoft.com/office/powerpoint/2010/main" val="131855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on a large blue cushion&#10;&#10;Description automatically generated">
            <a:extLst>
              <a:ext uri="{FF2B5EF4-FFF2-40B4-BE49-F238E27FC236}">
                <a16:creationId xmlns:a16="http://schemas.microsoft.com/office/drawing/2014/main" id="{F236590E-656A-C58F-7CD4-5FA4FED7D9B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dirty="0" err="1"/>
              <a:t>Tutkinnot</a:t>
            </a:r>
            <a:endParaRPr lang="fi-FI"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pPr>
              <a:spcBef>
                <a:spcPts val="1200"/>
              </a:spcBef>
            </a:pPr>
            <a:r>
              <a:rPr lang="fi-FI" b="1" dirty="0"/>
              <a:t>Kandidaatin tutkinto</a:t>
            </a:r>
            <a:r>
              <a:rPr lang="fi-FI" dirty="0"/>
              <a:t> 180 op (3 vuotta)</a:t>
            </a:r>
          </a:p>
          <a:p>
            <a:r>
              <a:rPr lang="fi-FI" sz="1200" dirty="0"/>
              <a:t>Kauppatieteiden kandidaatti</a:t>
            </a:r>
            <a:br>
              <a:rPr lang="fi-FI" sz="1200" dirty="0"/>
            </a:br>
            <a:r>
              <a:rPr lang="fi-FI" sz="1200" dirty="0"/>
              <a:t>Taiteen kandidaatti</a:t>
            </a:r>
            <a:br>
              <a:rPr lang="fi-FI" sz="1200" dirty="0"/>
            </a:br>
            <a:r>
              <a:rPr lang="fi-FI" sz="1200" dirty="0"/>
              <a:t>Tekniikan kandidaatti</a:t>
            </a:r>
          </a:p>
          <a:p>
            <a:pPr>
              <a:spcBef>
                <a:spcPts val="1200"/>
              </a:spcBef>
            </a:pPr>
            <a:r>
              <a:rPr lang="fi-FI" b="1" dirty="0"/>
              <a:t>Maisterin tutkinto</a:t>
            </a:r>
            <a:r>
              <a:rPr lang="fi-FI" dirty="0"/>
              <a:t> 120 op (2 vuotta)</a:t>
            </a:r>
          </a:p>
          <a:p>
            <a:r>
              <a:rPr lang="fi-FI" sz="1200" dirty="0"/>
              <a:t>Arkkitehti</a:t>
            </a:r>
            <a:br>
              <a:rPr lang="fi-FI" sz="1200" dirty="0"/>
            </a:br>
            <a:r>
              <a:rPr lang="fi-FI" sz="1200" dirty="0"/>
              <a:t>Diplomi-insinööri</a:t>
            </a:r>
            <a:br>
              <a:rPr lang="fi-FI" sz="1200" dirty="0"/>
            </a:br>
            <a:r>
              <a:rPr lang="fi-FI" sz="1200" dirty="0"/>
              <a:t>Kauppatieteiden maisteri</a:t>
            </a:r>
            <a:br>
              <a:rPr lang="fi-FI" sz="1200" dirty="0"/>
            </a:br>
            <a:r>
              <a:rPr lang="fi-FI" sz="1200" dirty="0"/>
              <a:t>Maisema-arkkitehti</a:t>
            </a:r>
            <a:br>
              <a:rPr lang="fi-FI" sz="1200" dirty="0"/>
            </a:br>
            <a:r>
              <a:rPr lang="fi-FI" sz="1200" dirty="0"/>
              <a:t>Taiteen maisteri</a:t>
            </a:r>
          </a:p>
          <a:p>
            <a:pPr>
              <a:spcBef>
                <a:spcPts val="1200"/>
              </a:spcBef>
            </a:pPr>
            <a:r>
              <a:rPr lang="fi-FI" b="1" dirty="0"/>
              <a:t>Tohtorin tutkinto</a:t>
            </a:r>
            <a:r>
              <a:rPr lang="fi-FI" dirty="0"/>
              <a:t> (4 vuotta)</a:t>
            </a:r>
          </a:p>
          <a:p>
            <a:r>
              <a:rPr lang="fi-FI" sz="1200" dirty="0"/>
              <a:t>Kauppatieteiden tohtori</a:t>
            </a:r>
            <a:br>
              <a:rPr lang="fi-FI" sz="1200" dirty="0"/>
            </a:br>
            <a:r>
              <a:rPr lang="fi-FI" sz="1200" dirty="0"/>
              <a:t>Taiteen tohtori</a:t>
            </a:r>
            <a:br>
              <a:rPr lang="fi-FI" sz="1200" dirty="0"/>
            </a:br>
            <a:r>
              <a:rPr lang="fi-FI" sz="1200" dirty="0"/>
              <a:t>Tekniikan tohtori</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28</a:t>
            </a:fld>
            <a:endParaRPr lang="fi-FI" dirty="0"/>
          </a:p>
        </p:txBody>
      </p:sp>
    </p:spTree>
    <p:extLst>
      <p:ext uri="{BB962C8B-B14F-4D97-AF65-F5344CB8AC3E}">
        <p14:creationId xmlns:p14="http://schemas.microsoft.com/office/powerpoint/2010/main" val="6254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on the ground in a circle&#10;&#10;Description automatically generated">
            <a:extLst>
              <a:ext uri="{FF2B5EF4-FFF2-40B4-BE49-F238E27FC236}">
                <a16:creationId xmlns:a16="http://schemas.microsoft.com/office/drawing/2014/main" id="{65DDC6C7-AAAF-06D0-2B59-3C85FBA4F42D}"/>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p:spPr>
      </p:pic>
      <p:sp>
        <p:nvSpPr>
          <p:cNvPr id="3" name="Title 2">
            <a:extLst>
              <a:ext uri="{FF2B5EF4-FFF2-40B4-BE49-F238E27FC236}">
                <a16:creationId xmlns:a16="http://schemas.microsoft.com/office/drawing/2014/main" id="{595929D7-5EBA-C6D5-D982-9B51F01101E6}"/>
              </a:ext>
            </a:extLst>
          </p:cNvPr>
          <p:cNvSpPr>
            <a:spLocks noGrp="1"/>
          </p:cNvSpPr>
          <p:nvPr>
            <p:ph type="title"/>
          </p:nvPr>
        </p:nvSpPr>
        <p:spPr/>
        <p:txBody>
          <a:bodyPr/>
          <a:lstStyle/>
          <a:p>
            <a:r>
              <a:rPr lang="en-US" dirty="0" err="1"/>
              <a:t>Hakuajat</a:t>
            </a:r>
            <a:r>
              <a:rPr lang="en-US" dirty="0"/>
              <a:t> 2025</a:t>
            </a:r>
            <a:endParaRPr lang="fi-FI" dirty="0"/>
          </a:p>
        </p:txBody>
      </p:sp>
      <p:sp>
        <p:nvSpPr>
          <p:cNvPr id="4" name="Content Placeholder 3">
            <a:extLst>
              <a:ext uri="{FF2B5EF4-FFF2-40B4-BE49-F238E27FC236}">
                <a16:creationId xmlns:a16="http://schemas.microsoft.com/office/drawing/2014/main" id="{25B8A6E7-C956-D357-978A-4A1E4544D1DE}"/>
              </a:ext>
            </a:extLst>
          </p:cNvPr>
          <p:cNvSpPr>
            <a:spLocks noGrp="1"/>
          </p:cNvSpPr>
          <p:nvPr>
            <p:ph sz="half" idx="1"/>
          </p:nvPr>
        </p:nvSpPr>
        <p:spPr/>
        <p:txBody>
          <a:bodyPr/>
          <a:lstStyle/>
          <a:p>
            <a:pPr marL="457200" indent="-457200">
              <a:buFont typeface="+mj-lt"/>
              <a:buAutoNum type="arabicPeriod"/>
            </a:pPr>
            <a:r>
              <a:rPr lang="fi-FI" b="1" dirty="0"/>
              <a:t>Haku englanninkielisiin kandidaattikoulutuksiin</a:t>
            </a:r>
            <a:br>
              <a:rPr lang="fi-FI" b="1" dirty="0"/>
            </a:br>
            <a:r>
              <a:rPr lang="fi-FI" dirty="0"/>
              <a:t>(Aalto-yliopiston erillishaku)</a:t>
            </a:r>
            <a:br>
              <a:rPr lang="fi-FI" b="1" dirty="0"/>
            </a:br>
            <a:r>
              <a:rPr lang="fi-FI" dirty="0"/>
              <a:t>8.1.–23.1.2025 </a:t>
            </a:r>
          </a:p>
          <a:p>
            <a:pPr marL="457200" indent="-457200">
              <a:buFont typeface="+mj-lt"/>
              <a:buAutoNum type="arabicPeriod"/>
            </a:pPr>
            <a:endParaRPr lang="fi-FI" dirty="0"/>
          </a:p>
          <a:p>
            <a:pPr marL="457200" indent="-457200">
              <a:buFont typeface="+mj-lt"/>
              <a:buAutoNum type="arabicPeriod"/>
            </a:pPr>
            <a:r>
              <a:rPr lang="fi-FI" b="1" dirty="0"/>
              <a:t>Haku suomen- ja ruotsinkielisiin kandidaattikoulutuksiin </a:t>
            </a:r>
            <a:br>
              <a:rPr lang="fi-FI" b="1" dirty="0"/>
            </a:br>
            <a:r>
              <a:rPr lang="fi-FI" dirty="0"/>
              <a:t>(Kevään toinen yhteishaku)</a:t>
            </a:r>
            <a:br>
              <a:rPr lang="fi-FI" dirty="0"/>
            </a:br>
            <a:r>
              <a:rPr lang="fi-FI" dirty="0"/>
              <a:t>11.3.–25.3.2025</a:t>
            </a:r>
          </a:p>
          <a:p>
            <a:endParaRPr lang="fi-FI" dirty="0"/>
          </a:p>
          <a:p>
            <a:r>
              <a:rPr lang="fi-FI" sz="1600" dirty="0"/>
              <a:t>Koulutuksiin haetaan Opintopolku-palvelussa.</a:t>
            </a:r>
          </a:p>
          <a:p>
            <a:endParaRPr lang="fi-FI" dirty="0"/>
          </a:p>
        </p:txBody>
      </p:sp>
      <p:sp>
        <p:nvSpPr>
          <p:cNvPr id="5" name="Date Placeholder 4">
            <a:extLst>
              <a:ext uri="{FF2B5EF4-FFF2-40B4-BE49-F238E27FC236}">
                <a16:creationId xmlns:a16="http://schemas.microsoft.com/office/drawing/2014/main" id="{0341767A-1918-60BA-36E8-00B9C56E1EC6}"/>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B51483B8-62F4-F271-F047-06FD0230C51F}"/>
              </a:ext>
            </a:extLst>
          </p:cNvPr>
          <p:cNvSpPr>
            <a:spLocks noGrp="1"/>
          </p:cNvSpPr>
          <p:nvPr>
            <p:ph type="sldNum" sz="quarter" idx="16"/>
          </p:nvPr>
        </p:nvSpPr>
        <p:spPr/>
        <p:txBody>
          <a:bodyPr/>
          <a:lstStyle/>
          <a:p>
            <a:fld id="{D701140D-C14F-41CA-99FC-0EF83E8DA40A}" type="slidenum">
              <a:rPr lang="fi-FI" smtClean="0"/>
              <a:pPr/>
              <a:t>29</a:t>
            </a:fld>
            <a:endParaRPr lang="fi-FI" dirty="0"/>
          </a:p>
        </p:txBody>
      </p:sp>
    </p:spTree>
    <p:extLst>
      <p:ext uri="{BB962C8B-B14F-4D97-AF65-F5344CB8AC3E}">
        <p14:creationId xmlns:p14="http://schemas.microsoft.com/office/powerpoint/2010/main" val="304128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7">
            <a:extLst>
              <a:ext uri="{FF2B5EF4-FFF2-40B4-BE49-F238E27FC236}">
                <a16:creationId xmlns:a16="http://schemas.microsoft.com/office/drawing/2014/main" id="{E74B3190-CE76-C058-DD4C-62FF57ED42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5354"/>
            <a:ext cx="12192000" cy="6852646"/>
          </a:xfrm>
          <a:prstGeom prst="rect">
            <a:avLst/>
          </a:prstGeom>
        </p:spPr>
      </p:pic>
      <p:sp>
        <p:nvSpPr>
          <p:cNvPr id="2" name="Date Placeholder 1">
            <a:extLst>
              <a:ext uri="{FF2B5EF4-FFF2-40B4-BE49-F238E27FC236}">
                <a16:creationId xmlns:a16="http://schemas.microsoft.com/office/drawing/2014/main" id="{05A38590-098C-F795-6A55-CC38558FD5DA}"/>
              </a:ext>
            </a:extLst>
          </p:cNvPr>
          <p:cNvSpPr>
            <a:spLocks noGrp="1"/>
          </p:cNvSpPr>
          <p:nvPr>
            <p:ph type="dt" sz="half" idx="10"/>
          </p:nvPr>
        </p:nvSpPr>
        <p:spPr/>
        <p:txBody>
          <a:bodyPr/>
          <a:lstStyle/>
          <a:p>
            <a:fld id="{E46F789D-15AF-4DE1-B71E-CD772EDCD869}" type="datetime1">
              <a:rPr lang="fi-FI" smtClean="0"/>
              <a:t>3.10.2024</a:t>
            </a:fld>
            <a:endParaRPr lang="fi-FI"/>
          </a:p>
        </p:txBody>
      </p:sp>
      <p:sp>
        <p:nvSpPr>
          <p:cNvPr id="3" name="Slide Number Placeholder 2">
            <a:extLst>
              <a:ext uri="{FF2B5EF4-FFF2-40B4-BE49-F238E27FC236}">
                <a16:creationId xmlns:a16="http://schemas.microsoft.com/office/drawing/2014/main" id="{1D953BAA-ABFF-1CD3-4BD7-39028C6E0E3E}"/>
              </a:ext>
            </a:extLst>
          </p:cNvPr>
          <p:cNvSpPr>
            <a:spLocks noGrp="1"/>
          </p:cNvSpPr>
          <p:nvPr>
            <p:ph type="sldNum" sz="quarter" idx="12"/>
          </p:nvPr>
        </p:nvSpPr>
        <p:spPr/>
        <p:txBody>
          <a:bodyPr/>
          <a:lstStyle/>
          <a:p>
            <a:fld id="{D701140D-C14F-41CA-99FC-0EF83E8DA40A}" type="slidenum">
              <a:rPr lang="fi-FI" smtClean="0"/>
              <a:t>3</a:t>
            </a:fld>
            <a:endParaRPr lang="fi-FI"/>
          </a:p>
        </p:txBody>
      </p:sp>
      <p:sp>
        <p:nvSpPr>
          <p:cNvPr id="6" name="TextBox 5">
            <a:extLst>
              <a:ext uri="{FF2B5EF4-FFF2-40B4-BE49-F238E27FC236}">
                <a16:creationId xmlns:a16="http://schemas.microsoft.com/office/drawing/2014/main" id="{4AA6D299-7AD8-58A5-2F77-3549536D6AE0}"/>
              </a:ext>
            </a:extLst>
          </p:cNvPr>
          <p:cNvSpPr txBox="1"/>
          <p:nvPr/>
        </p:nvSpPr>
        <p:spPr>
          <a:xfrm>
            <a:off x="407368" y="332656"/>
            <a:ext cx="3528392" cy="2062103"/>
          </a:xfrm>
          <a:prstGeom prst="rect">
            <a:avLst/>
          </a:prstGeom>
          <a:noFill/>
        </p:spPr>
        <p:txBody>
          <a:bodyPr wrap="square" rtlCol="0">
            <a:spAutoFit/>
          </a:bodyPr>
          <a:lstStyle/>
          <a:p>
            <a:pPr algn="l"/>
            <a:r>
              <a:rPr lang="en-US" sz="3200" b="1" dirty="0">
                <a:solidFill>
                  <a:schemeClr val="bg1"/>
                </a:solidFill>
                <a:latin typeface="+mj-lt"/>
              </a:rPr>
              <a:t>Aalto-</a:t>
            </a:r>
            <a:r>
              <a:rPr lang="en-US" sz="3200" b="1" dirty="0" err="1">
                <a:solidFill>
                  <a:schemeClr val="bg1"/>
                </a:solidFill>
                <a:latin typeface="+mj-lt"/>
              </a:rPr>
              <a:t>yliopisto</a:t>
            </a:r>
            <a:r>
              <a:rPr lang="en-US" sz="3200" b="1" dirty="0">
                <a:solidFill>
                  <a:schemeClr val="bg1"/>
                </a:solidFill>
                <a:latin typeface="+mj-lt"/>
              </a:rPr>
              <a:t> </a:t>
            </a:r>
            <a:r>
              <a:rPr lang="en-US" sz="3200" b="1" dirty="0" err="1">
                <a:solidFill>
                  <a:schemeClr val="bg1"/>
                </a:solidFill>
                <a:latin typeface="+mj-lt"/>
              </a:rPr>
              <a:t>tuo</a:t>
            </a:r>
            <a:r>
              <a:rPr lang="en-US" sz="3200" b="1" dirty="0">
                <a:solidFill>
                  <a:schemeClr val="bg1"/>
                </a:solidFill>
                <a:latin typeface="+mj-lt"/>
              </a:rPr>
              <a:t> </a:t>
            </a:r>
            <a:r>
              <a:rPr lang="en-US" sz="3200" b="1" dirty="0" err="1">
                <a:solidFill>
                  <a:schemeClr val="bg1"/>
                </a:solidFill>
                <a:latin typeface="+mj-lt"/>
              </a:rPr>
              <a:t>yhteen</a:t>
            </a:r>
            <a:r>
              <a:rPr lang="en-US" sz="3200" b="1" dirty="0">
                <a:solidFill>
                  <a:schemeClr val="bg1"/>
                </a:solidFill>
                <a:latin typeface="+mj-lt"/>
              </a:rPr>
              <a:t> </a:t>
            </a:r>
            <a:r>
              <a:rPr lang="en-US" sz="3200" b="1" dirty="0" err="1">
                <a:solidFill>
                  <a:schemeClr val="bg1"/>
                </a:solidFill>
                <a:latin typeface="+mj-lt"/>
              </a:rPr>
              <a:t>taiteen</a:t>
            </a:r>
            <a:r>
              <a:rPr lang="en-US" sz="3200" b="1" dirty="0">
                <a:solidFill>
                  <a:schemeClr val="bg1"/>
                </a:solidFill>
                <a:latin typeface="+mj-lt"/>
              </a:rPr>
              <a:t>, </a:t>
            </a:r>
            <a:r>
              <a:rPr lang="en-US" sz="3200" b="1" dirty="0" err="1">
                <a:solidFill>
                  <a:schemeClr val="bg1"/>
                </a:solidFill>
                <a:latin typeface="+mj-lt"/>
              </a:rPr>
              <a:t>tekniikan</a:t>
            </a:r>
            <a:r>
              <a:rPr lang="en-US" sz="3200" b="1" dirty="0">
                <a:solidFill>
                  <a:schemeClr val="bg1"/>
                </a:solidFill>
                <a:latin typeface="+mj-lt"/>
              </a:rPr>
              <a:t> ja </a:t>
            </a:r>
            <a:r>
              <a:rPr lang="en-US" sz="3200" b="1" dirty="0" err="1">
                <a:solidFill>
                  <a:schemeClr val="bg1"/>
                </a:solidFill>
                <a:latin typeface="+mj-lt"/>
              </a:rPr>
              <a:t>talouden</a:t>
            </a:r>
            <a:r>
              <a:rPr lang="en-US" sz="3200" b="1" dirty="0">
                <a:solidFill>
                  <a:schemeClr val="bg1"/>
                </a:solidFill>
                <a:latin typeface="+mj-lt"/>
              </a:rPr>
              <a:t>.</a:t>
            </a:r>
            <a:endParaRPr lang="fi-FI" sz="3200" b="1" dirty="0" err="1">
              <a:solidFill>
                <a:schemeClr val="bg1"/>
              </a:solidFill>
              <a:latin typeface="+mj-lt"/>
            </a:endParaRPr>
          </a:p>
        </p:txBody>
      </p:sp>
    </p:spTree>
    <p:extLst>
      <p:ext uri="{BB962C8B-B14F-4D97-AF65-F5344CB8AC3E}">
        <p14:creationId xmlns:p14="http://schemas.microsoft.com/office/powerpoint/2010/main" val="413988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E04CDE3A-9A13-C3E8-3CA7-8AEC5321F711}"/>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dirty="0" err="1"/>
              <a:t>Lukio-opinnot</a:t>
            </a:r>
            <a:r>
              <a:rPr lang="en-US" dirty="0"/>
              <a:t> ja </a:t>
            </a:r>
            <a:r>
              <a:rPr lang="en-US" dirty="0" err="1"/>
              <a:t>opiskelijavalinnat</a:t>
            </a:r>
            <a:endParaRPr lang="fi-FI" dirty="0"/>
          </a:p>
        </p:txBody>
      </p:sp>
      <p:sp>
        <p:nvSpPr>
          <p:cNvPr id="4" name="Content Placeholder 3">
            <a:extLst>
              <a:ext uri="{FF2B5EF4-FFF2-40B4-BE49-F238E27FC236}">
                <a16:creationId xmlns:a16="http://schemas.microsoft.com/office/drawing/2014/main" id="{00684B7D-BE48-16D8-CA23-4D56844AB470}"/>
              </a:ext>
            </a:extLst>
          </p:cNvPr>
          <p:cNvSpPr>
            <a:spLocks noGrp="1"/>
          </p:cNvSpPr>
          <p:nvPr>
            <p:ph sz="half" idx="1"/>
          </p:nvPr>
        </p:nvSpPr>
        <p:spPr/>
        <p:txBody>
          <a:bodyPr/>
          <a:lstStyle/>
          <a:p>
            <a:r>
              <a:rPr lang="fi-FI" sz="1600" b="1" dirty="0"/>
              <a:t>Ylioppilaskirjoituksilla on merkitystä etenkin kauppatieteiden ja tekniikan aloilla todistusvalinnassa.</a:t>
            </a:r>
          </a:p>
          <a:p>
            <a:pPr marL="285750" indent="-285750">
              <a:buFont typeface="Arial" panose="020B0604020202020204" pitchFamily="34" charset="0"/>
              <a:buChar char="►"/>
            </a:pPr>
            <a:r>
              <a:rPr lang="fi-FI" sz="1800" dirty="0"/>
              <a:t>Matematiikka</a:t>
            </a:r>
          </a:p>
          <a:p>
            <a:pPr marL="285750" indent="-285750">
              <a:buFont typeface="Arial" panose="020B0604020202020204" pitchFamily="34" charset="0"/>
              <a:buChar char="►"/>
            </a:pPr>
            <a:r>
              <a:rPr lang="fi-FI" sz="1600" dirty="0"/>
              <a:t>Äidinkieli</a:t>
            </a:r>
          </a:p>
          <a:p>
            <a:pPr marL="285750" indent="-285750">
              <a:buFont typeface="Arial" panose="020B0604020202020204" pitchFamily="34" charset="0"/>
              <a:buChar char="►"/>
            </a:pPr>
            <a:r>
              <a:rPr lang="fi-FI" sz="1500" dirty="0"/>
              <a:t>Fysiikka ja kemia</a:t>
            </a:r>
          </a:p>
          <a:p>
            <a:pPr marL="285750" indent="-285750">
              <a:buFont typeface="Arial" panose="020B0604020202020204" pitchFamily="34" charset="0"/>
              <a:buChar char="►"/>
            </a:pPr>
            <a:r>
              <a:rPr lang="fi-FI" sz="1500" dirty="0"/>
              <a:t>Pitkä kieli</a:t>
            </a:r>
          </a:p>
          <a:p>
            <a:pPr marL="285750" indent="-285750">
              <a:buFont typeface="Arial" panose="020B0604020202020204" pitchFamily="34" charset="0"/>
              <a:buChar char="►"/>
            </a:pPr>
            <a:r>
              <a:rPr lang="fi-FI" sz="1300" dirty="0"/>
              <a:t>Muut aineet</a:t>
            </a:r>
          </a:p>
          <a:p>
            <a:endParaRPr lang="fi-FI" sz="1200" dirty="0"/>
          </a:p>
          <a:p>
            <a:r>
              <a:rPr lang="fi-FI" sz="1600" b="1" dirty="0"/>
              <a:t>Taiteiden alalla ennakkotehtävien ja valintakokeiden merkitys on suurempi.</a:t>
            </a:r>
          </a:p>
          <a:p>
            <a:pPr marL="285750" indent="-285750">
              <a:buFont typeface="Arial" panose="020B0604020202020204" pitchFamily="34" charset="0"/>
              <a:buChar char="•"/>
            </a:pPr>
            <a:r>
              <a:rPr lang="fi-FI" sz="1600" dirty="0"/>
              <a:t>Taideaineiden opiskelu ja harrastuneisuus kasvattavat osaamista, jota mitataan valintakokeissa.</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4"/>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6"/>
          </p:nvPr>
        </p:nvSpPr>
        <p:spPr/>
        <p:txBody>
          <a:bodyPr/>
          <a:lstStyle/>
          <a:p>
            <a:fld id="{D701140D-C14F-41CA-99FC-0EF83E8DA40A}" type="slidenum">
              <a:rPr lang="fi-FI" smtClean="0"/>
              <a:pPr/>
              <a:t>30</a:t>
            </a:fld>
            <a:endParaRPr lang="fi-FI" dirty="0"/>
          </a:p>
        </p:txBody>
      </p:sp>
    </p:spTree>
    <p:extLst>
      <p:ext uri="{BB962C8B-B14F-4D97-AF65-F5344CB8AC3E}">
        <p14:creationId xmlns:p14="http://schemas.microsoft.com/office/powerpoint/2010/main" val="1476799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DE6AF-3C58-A451-5001-FE72CC255931}"/>
              </a:ext>
            </a:extLst>
          </p:cNvPr>
          <p:cNvSpPr>
            <a:spLocks noGrp="1"/>
          </p:cNvSpPr>
          <p:nvPr>
            <p:ph type="title"/>
          </p:nvPr>
        </p:nvSpPr>
        <p:spPr/>
        <p:txBody>
          <a:bodyPr/>
          <a:lstStyle/>
          <a:p>
            <a:r>
              <a:rPr lang="en-US" dirty="0" err="1"/>
              <a:t>Tietoa</a:t>
            </a:r>
            <a:r>
              <a:rPr lang="en-US" dirty="0"/>
              <a:t> </a:t>
            </a:r>
            <a:r>
              <a:rPr lang="en-US" dirty="0" err="1"/>
              <a:t>hakemisesta</a:t>
            </a:r>
            <a:r>
              <a:rPr lang="en-US" dirty="0"/>
              <a:t> 2025</a:t>
            </a:r>
            <a:endParaRPr lang="fi-FI" sz="2000" dirty="0"/>
          </a:p>
        </p:txBody>
      </p:sp>
      <p:sp>
        <p:nvSpPr>
          <p:cNvPr id="14" name="Text Placeholder 13">
            <a:extLst>
              <a:ext uri="{FF2B5EF4-FFF2-40B4-BE49-F238E27FC236}">
                <a16:creationId xmlns:a16="http://schemas.microsoft.com/office/drawing/2014/main" id="{4F5020DD-3C31-F5AB-5C4E-96D5AB1A02C9}"/>
              </a:ext>
            </a:extLst>
          </p:cNvPr>
          <p:cNvSpPr>
            <a:spLocks noGrp="1"/>
          </p:cNvSpPr>
          <p:nvPr>
            <p:ph type="body" sz="quarter" idx="14"/>
          </p:nvPr>
        </p:nvSpPr>
        <p:spPr/>
        <p:txBody>
          <a:bodyPr/>
          <a:lstStyle/>
          <a:p>
            <a:endParaRPr lang="en-US" dirty="0"/>
          </a:p>
          <a:p>
            <a:r>
              <a:rPr lang="en-US" dirty="0"/>
              <a:t>	Aalto.fi</a:t>
            </a:r>
          </a:p>
          <a:p>
            <a:endParaRPr lang="en-US" dirty="0"/>
          </a:p>
          <a:p>
            <a:r>
              <a:rPr lang="fi-FI" b="1" dirty="0"/>
              <a:t>’Haku kandidaattikoulutuksiin’</a:t>
            </a:r>
          </a:p>
        </p:txBody>
      </p:sp>
      <p:sp>
        <p:nvSpPr>
          <p:cNvPr id="5" name="Date Placeholder 4">
            <a:extLst>
              <a:ext uri="{FF2B5EF4-FFF2-40B4-BE49-F238E27FC236}">
                <a16:creationId xmlns:a16="http://schemas.microsoft.com/office/drawing/2014/main" id="{2B2A2614-6E0F-9309-C983-B292DAEE2C31}"/>
              </a:ext>
            </a:extLst>
          </p:cNvPr>
          <p:cNvSpPr>
            <a:spLocks noGrp="1"/>
          </p:cNvSpPr>
          <p:nvPr>
            <p:ph type="dt" sz="half" idx="15"/>
          </p:nvPr>
        </p:nvSpPr>
        <p:spPr/>
        <p:txBody>
          <a:bodyPr/>
          <a:lstStyle/>
          <a:p>
            <a:fld id="{BFB5FF9F-7366-4D75-BD01-ADF31E2F54E0}" type="datetime1">
              <a:rPr lang="fi-FI" smtClean="0"/>
              <a:t>3.10.2024</a:t>
            </a:fld>
            <a:endParaRPr lang="fi-FI" dirty="0"/>
          </a:p>
        </p:txBody>
      </p:sp>
      <p:sp>
        <p:nvSpPr>
          <p:cNvPr id="6" name="Slide Number Placeholder 5">
            <a:extLst>
              <a:ext uri="{FF2B5EF4-FFF2-40B4-BE49-F238E27FC236}">
                <a16:creationId xmlns:a16="http://schemas.microsoft.com/office/drawing/2014/main" id="{A69CC341-8FE4-69F5-8EF7-3B0D79037535}"/>
              </a:ext>
            </a:extLst>
          </p:cNvPr>
          <p:cNvSpPr>
            <a:spLocks noGrp="1"/>
          </p:cNvSpPr>
          <p:nvPr>
            <p:ph type="sldNum" sz="quarter" idx="17"/>
          </p:nvPr>
        </p:nvSpPr>
        <p:spPr/>
        <p:txBody>
          <a:bodyPr/>
          <a:lstStyle/>
          <a:p>
            <a:fld id="{D701140D-C14F-41CA-99FC-0EF83E8DA40A}" type="slidenum">
              <a:rPr lang="fi-FI" smtClean="0"/>
              <a:pPr/>
              <a:t>31</a:t>
            </a:fld>
            <a:endParaRPr lang="fi-FI" dirty="0"/>
          </a:p>
        </p:txBody>
      </p:sp>
      <p:pic>
        <p:nvPicPr>
          <p:cNvPr id="2" name="Picture Placeholder 11">
            <a:extLst>
              <a:ext uri="{FF2B5EF4-FFF2-40B4-BE49-F238E27FC236}">
                <a16:creationId xmlns:a16="http://schemas.microsoft.com/office/drawing/2014/main" id="{B09C1FAF-AE7F-30F8-5A9E-3BE9B4425B00}"/>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096000" y="0"/>
            <a:ext cx="6096000" cy="3429000"/>
          </a:xfrm>
        </p:spPr>
      </p:pic>
      <p:pic>
        <p:nvPicPr>
          <p:cNvPr id="4" name="Picture 3">
            <a:extLst>
              <a:ext uri="{FF2B5EF4-FFF2-40B4-BE49-F238E27FC236}">
                <a16:creationId xmlns:a16="http://schemas.microsoft.com/office/drawing/2014/main" id="{FF3315A6-0898-F1F9-321A-E140B66F5165}"/>
              </a:ext>
            </a:extLst>
          </p:cNvPr>
          <p:cNvPicPr>
            <a:picLocks noChangeAspect="1"/>
          </p:cNvPicPr>
          <p:nvPr/>
        </p:nvPicPr>
        <p:blipFill>
          <a:blip r:embed="rId4"/>
          <a:stretch>
            <a:fillRect/>
          </a:stretch>
        </p:blipFill>
        <p:spPr>
          <a:xfrm>
            <a:off x="6456040" y="4062586"/>
            <a:ext cx="771525" cy="590550"/>
          </a:xfrm>
          <a:prstGeom prst="rect">
            <a:avLst/>
          </a:prstGeom>
        </p:spPr>
      </p:pic>
      <p:sp>
        <p:nvSpPr>
          <p:cNvPr id="7" name="TextBox 6">
            <a:extLst>
              <a:ext uri="{FF2B5EF4-FFF2-40B4-BE49-F238E27FC236}">
                <a16:creationId xmlns:a16="http://schemas.microsoft.com/office/drawing/2014/main" id="{AD8914D5-8769-0A2A-9D8D-02910E609BE1}"/>
              </a:ext>
            </a:extLst>
          </p:cNvPr>
          <p:cNvSpPr txBox="1"/>
          <p:nvPr/>
        </p:nvSpPr>
        <p:spPr>
          <a:xfrm>
            <a:off x="407987" y="2105561"/>
            <a:ext cx="4536504" cy="1631216"/>
          </a:xfrm>
          <a:prstGeom prst="rect">
            <a:avLst/>
          </a:prstGeom>
          <a:noFill/>
        </p:spPr>
        <p:txBody>
          <a:bodyPr wrap="square" rtlCol="0">
            <a:spAutoFit/>
          </a:bodyPr>
          <a:lstStyle/>
          <a:p>
            <a:pPr marL="342900" indent="-342900" algn="l">
              <a:buFont typeface="Arial" panose="020B0604020202020204" pitchFamily="34" charset="0"/>
              <a:buChar char="•"/>
            </a:pPr>
            <a:r>
              <a:rPr lang="fi-FI" sz="2000" dirty="0">
                <a:solidFill>
                  <a:schemeClr val="bg1"/>
                </a:solidFill>
                <a:latin typeface="+mj-lt"/>
              </a:rPr>
              <a:t>dia.fi</a:t>
            </a:r>
          </a:p>
          <a:p>
            <a:pPr marL="342900" indent="-342900" algn="l">
              <a:buFont typeface="Arial" panose="020B0604020202020204" pitchFamily="34" charset="0"/>
              <a:buChar char="•"/>
            </a:pPr>
            <a:r>
              <a:rPr lang="fi-FI" sz="2000" dirty="0">
                <a:solidFill>
                  <a:schemeClr val="bg1"/>
                </a:solidFill>
                <a:latin typeface="+mj-lt"/>
              </a:rPr>
              <a:t>kauppatieteet.fi</a:t>
            </a:r>
          </a:p>
          <a:p>
            <a:pPr marL="342900" indent="-342900" algn="l">
              <a:buFont typeface="Arial" panose="020B0604020202020204" pitchFamily="34" charset="0"/>
              <a:buChar char="•"/>
            </a:pPr>
            <a:r>
              <a:rPr lang="fi-FI" sz="2000" dirty="0">
                <a:solidFill>
                  <a:schemeClr val="bg1"/>
                </a:solidFill>
                <a:latin typeface="+mj-lt"/>
              </a:rPr>
              <a:t>opintopolku.fi</a:t>
            </a:r>
          </a:p>
          <a:p>
            <a:pPr marL="342900" indent="-342900" algn="l">
              <a:buFont typeface="Arial" panose="020B0604020202020204" pitchFamily="34" charset="0"/>
              <a:buChar char="•"/>
            </a:pPr>
            <a:r>
              <a:rPr lang="fi-FI" sz="2000" dirty="0">
                <a:solidFill>
                  <a:schemeClr val="bg1"/>
                </a:solidFill>
                <a:latin typeface="+mj-lt"/>
              </a:rPr>
              <a:t>aalto.fi</a:t>
            </a:r>
          </a:p>
          <a:p>
            <a:pPr marL="342900" indent="-342900" algn="l">
              <a:buFont typeface="Arial" panose="020B0604020202020204" pitchFamily="34" charset="0"/>
              <a:buChar char="•"/>
            </a:pPr>
            <a:r>
              <a:rPr lang="fi-FI" sz="2000" dirty="0">
                <a:solidFill>
                  <a:schemeClr val="bg1"/>
                </a:solidFill>
                <a:latin typeface="+mj-lt"/>
              </a:rPr>
              <a:t>yliopistovalinnat.fi</a:t>
            </a:r>
          </a:p>
        </p:txBody>
      </p:sp>
    </p:spTree>
    <p:extLst>
      <p:ext uri="{BB962C8B-B14F-4D97-AF65-F5344CB8AC3E}">
        <p14:creationId xmlns:p14="http://schemas.microsoft.com/office/powerpoint/2010/main" val="361942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2DED26-2BB0-18AF-25BB-75DC64F430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B84E381-631C-DE25-D9A5-ED6C74F65674}"/>
              </a:ext>
            </a:extLst>
          </p:cNvPr>
          <p:cNvSpPr>
            <a:spLocks noGrp="1"/>
          </p:cNvSpPr>
          <p:nvPr>
            <p:ph type="title"/>
          </p:nvPr>
        </p:nvSpPr>
        <p:spPr/>
        <p:txBody>
          <a:bodyPr/>
          <a:lstStyle/>
          <a:p>
            <a:r>
              <a:rPr lang="en-US" dirty="0" err="1"/>
              <a:t>Kysy</a:t>
            </a:r>
            <a:r>
              <a:rPr lang="en-US" dirty="0"/>
              <a:t> </a:t>
            </a:r>
            <a:r>
              <a:rPr lang="en-US" dirty="0" err="1"/>
              <a:t>mitä</a:t>
            </a:r>
            <a:r>
              <a:rPr lang="en-US" dirty="0"/>
              <a:t> </a:t>
            </a:r>
            <a:r>
              <a:rPr lang="en-US" dirty="0" err="1"/>
              <a:t>tahansa</a:t>
            </a:r>
            <a:endParaRPr lang="fi-FI" dirty="0"/>
          </a:p>
        </p:txBody>
      </p:sp>
      <p:sp>
        <p:nvSpPr>
          <p:cNvPr id="3" name="Date Placeholder 2">
            <a:extLst>
              <a:ext uri="{FF2B5EF4-FFF2-40B4-BE49-F238E27FC236}">
                <a16:creationId xmlns:a16="http://schemas.microsoft.com/office/drawing/2014/main" id="{992F7F17-D932-ADE9-6A58-81C8E8B641B6}"/>
              </a:ext>
            </a:extLst>
          </p:cNvPr>
          <p:cNvSpPr>
            <a:spLocks noGrp="1"/>
          </p:cNvSpPr>
          <p:nvPr>
            <p:ph type="dt" sz="half" idx="10"/>
          </p:nvPr>
        </p:nvSpPr>
        <p:spPr/>
        <p:txBody>
          <a:bodyPr/>
          <a:lstStyle/>
          <a:p>
            <a:fld id="{30458DA4-33CA-4F40-84C0-C5D87AF1589C}" type="datetime1">
              <a:rPr lang="fi-FI" smtClean="0"/>
              <a:t>3.10.2024</a:t>
            </a:fld>
            <a:endParaRPr lang="fi-FI"/>
          </a:p>
        </p:txBody>
      </p:sp>
      <p:sp>
        <p:nvSpPr>
          <p:cNvPr id="4" name="Slide Number Placeholder 3">
            <a:extLst>
              <a:ext uri="{FF2B5EF4-FFF2-40B4-BE49-F238E27FC236}">
                <a16:creationId xmlns:a16="http://schemas.microsoft.com/office/drawing/2014/main" id="{9CFEDF2E-0372-AFA6-2848-3046D5CAED19}"/>
              </a:ext>
            </a:extLst>
          </p:cNvPr>
          <p:cNvSpPr>
            <a:spLocks noGrp="1"/>
          </p:cNvSpPr>
          <p:nvPr>
            <p:ph type="sldNum" sz="quarter" idx="12"/>
          </p:nvPr>
        </p:nvSpPr>
        <p:spPr/>
        <p:txBody>
          <a:bodyPr/>
          <a:lstStyle/>
          <a:p>
            <a:fld id="{D701140D-C14F-41CA-99FC-0EF83E8DA40A}" type="slidenum">
              <a:rPr lang="fi-FI" smtClean="0"/>
              <a:t>32</a:t>
            </a:fld>
            <a:endParaRPr lang="fi-FI"/>
          </a:p>
        </p:txBody>
      </p:sp>
      <p:sp>
        <p:nvSpPr>
          <p:cNvPr id="9" name="TextBox 8">
            <a:extLst>
              <a:ext uri="{FF2B5EF4-FFF2-40B4-BE49-F238E27FC236}">
                <a16:creationId xmlns:a16="http://schemas.microsoft.com/office/drawing/2014/main" id="{5392E1C1-CD09-1AC5-C334-6680A6B905F5}"/>
              </a:ext>
            </a:extLst>
          </p:cNvPr>
          <p:cNvSpPr txBox="1"/>
          <p:nvPr/>
        </p:nvSpPr>
        <p:spPr>
          <a:xfrm>
            <a:off x="407987" y="1052736"/>
            <a:ext cx="6480720" cy="1477328"/>
          </a:xfrm>
          <a:prstGeom prst="rect">
            <a:avLst/>
          </a:prstGeom>
          <a:noFill/>
        </p:spPr>
        <p:txBody>
          <a:bodyPr wrap="square" lIns="36000" rIns="36000">
            <a:spAutoFit/>
          </a:bodyPr>
          <a:lstStyle/>
          <a:p>
            <a:r>
              <a:rPr lang="fi-FI" sz="1600" dirty="0"/>
              <a:t>Voit kysyä myös netissä</a:t>
            </a:r>
          </a:p>
          <a:p>
            <a:pPr>
              <a:spcBef>
                <a:spcPts val="600"/>
              </a:spcBef>
            </a:pPr>
            <a:r>
              <a:rPr lang="fi-FI" sz="1600" b="1" dirty="0"/>
              <a:t>Aallon opiskelijoilta:</a:t>
            </a:r>
          </a:p>
          <a:p>
            <a:r>
              <a:rPr lang="fi-FI" sz="1600" dirty="0"/>
              <a:t>aalto.fi/fi/opiskelu-aallossa/juttele-aallon-opiskelijoiden-kanssa</a:t>
            </a:r>
          </a:p>
          <a:p>
            <a:pPr>
              <a:spcBef>
                <a:spcPts val="600"/>
              </a:spcBef>
            </a:pPr>
            <a:r>
              <a:rPr lang="fi-FI" sz="1600" b="1" dirty="0"/>
              <a:t>Aallon hakijapalveluista:</a:t>
            </a:r>
          </a:p>
          <a:p>
            <a:r>
              <a:rPr lang="fi-FI" sz="1600" dirty="0"/>
              <a:t>hakijapalvelut@aalto.fi</a:t>
            </a:r>
          </a:p>
        </p:txBody>
      </p:sp>
    </p:spTree>
    <p:extLst>
      <p:ext uri="{BB962C8B-B14F-4D97-AF65-F5344CB8AC3E}">
        <p14:creationId xmlns:p14="http://schemas.microsoft.com/office/powerpoint/2010/main" val="1959876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48522-D028-2B4B-F26D-94B712F45DD0}"/>
              </a:ext>
            </a:extLst>
          </p:cNvPr>
          <p:cNvSpPr>
            <a:spLocks noGrp="1"/>
          </p:cNvSpPr>
          <p:nvPr>
            <p:ph type="dt" sz="half" idx="14"/>
          </p:nvPr>
        </p:nvSpPr>
        <p:spPr/>
        <p:txBody>
          <a:bodyPr/>
          <a:lstStyle/>
          <a:p>
            <a:fld id="{65BB742A-F5A3-460E-946B-EE7FA7EA3E57}" type="datetime1">
              <a:rPr lang="fi-FI" smtClean="0"/>
              <a:t>3.10.2024</a:t>
            </a:fld>
            <a:endParaRPr lang="fi-FI" dirty="0"/>
          </a:p>
        </p:txBody>
      </p:sp>
      <p:sp>
        <p:nvSpPr>
          <p:cNvPr id="4" name="Slide Number Placeholder 3">
            <a:extLst>
              <a:ext uri="{FF2B5EF4-FFF2-40B4-BE49-F238E27FC236}">
                <a16:creationId xmlns:a16="http://schemas.microsoft.com/office/drawing/2014/main" id="{58A0D9E8-A20A-1D64-0811-75F149A8CAED}"/>
              </a:ext>
            </a:extLst>
          </p:cNvPr>
          <p:cNvSpPr>
            <a:spLocks noGrp="1"/>
          </p:cNvSpPr>
          <p:nvPr>
            <p:ph type="sldNum" sz="quarter" idx="16"/>
          </p:nvPr>
        </p:nvSpPr>
        <p:spPr/>
        <p:txBody>
          <a:bodyPr/>
          <a:lstStyle/>
          <a:p>
            <a:fld id="{D701140D-C14F-41CA-99FC-0EF83E8DA40A}" type="slidenum">
              <a:rPr lang="fi-FI" smtClean="0"/>
              <a:pPr/>
              <a:t>33</a:t>
            </a:fld>
            <a:endParaRPr lang="fi-FI" dirty="0"/>
          </a:p>
        </p:txBody>
      </p:sp>
    </p:spTree>
    <p:extLst>
      <p:ext uri="{BB962C8B-B14F-4D97-AF65-F5344CB8AC3E}">
        <p14:creationId xmlns:p14="http://schemas.microsoft.com/office/powerpoint/2010/main" val="334591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2F2DBB-E65A-4AC1-8A22-A89E933FC825}"/>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noFill/>
        </p:spPr>
      </p:pic>
      <p:sp>
        <p:nvSpPr>
          <p:cNvPr id="3" name="Title 2">
            <a:extLst>
              <a:ext uri="{FF2B5EF4-FFF2-40B4-BE49-F238E27FC236}">
                <a16:creationId xmlns:a16="http://schemas.microsoft.com/office/drawing/2014/main" id="{E47847F9-76A2-B35E-E744-D2451FFF2FA2}"/>
              </a:ext>
            </a:extLst>
          </p:cNvPr>
          <p:cNvSpPr>
            <a:spLocks noGrp="1"/>
          </p:cNvSpPr>
          <p:nvPr>
            <p:ph type="title"/>
          </p:nvPr>
        </p:nvSpPr>
        <p:spPr>
          <a:xfrm>
            <a:off x="407987" y="404813"/>
            <a:ext cx="5327973" cy="1079971"/>
          </a:xfrm>
        </p:spPr>
        <p:txBody>
          <a:bodyPr anchor="t">
            <a:normAutofit/>
          </a:bodyPr>
          <a:lstStyle/>
          <a:p>
            <a:r>
              <a:rPr lang="en-US" dirty="0" err="1"/>
              <a:t>Opiskelu</a:t>
            </a:r>
            <a:r>
              <a:rPr lang="en-US" dirty="0"/>
              <a:t> </a:t>
            </a:r>
            <a:r>
              <a:rPr lang="en-US" dirty="0" err="1"/>
              <a:t>Aallossa</a:t>
            </a:r>
            <a:r>
              <a:rPr lang="en-US" dirty="0"/>
              <a:t> on…</a:t>
            </a:r>
            <a:endParaRPr lang="fi-FI" dirty="0"/>
          </a:p>
        </p:txBody>
      </p:sp>
      <p:sp>
        <p:nvSpPr>
          <p:cNvPr id="4" name="Content Placeholder 3">
            <a:extLst>
              <a:ext uri="{FF2B5EF4-FFF2-40B4-BE49-F238E27FC236}">
                <a16:creationId xmlns:a16="http://schemas.microsoft.com/office/drawing/2014/main" id="{BFEB0B60-97B2-3DF3-5532-FF9209092731}"/>
              </a:ext>
            </a:extLst>
          </p:cNvPr>
          <p:cNvSpPr>
            <a:spLocks noGrp="1"/>
          </p:cNvSpPr>
          <p:nvPr>
            <p:ph sz="half" idx="1"/>
          </p:nvPr>
        </p:nvSpPr>
        <p:spPr>
          <a:xfrm>
            <a:off x="407988" y="2205037"/>
            <a:ext cx="5327972" cy="3671887"/>
          </a:xfrm>
        </p:spPr>
        <p:txBody>
          <a:bodyPr anchor="t">
            <a:noAutofit/>
          </a:bodyPr>
          <a:lstStyle/>
          <a:p>
            <a:pPr>
              <a:lnSpc>
                <a:spcPct val="90000"/>
              </a:lnSpc>
              <a:spcBef>
                <a:spcPts val="1200"/>
              </a:spcBef>
            </a:pPr>
            <a:r>
              <a:rPr lang="fi-FI" sz="1800" b="1" dirty="0"/>
              <a:t>Yhteisöllistä</a:t>
            </a:r>
            <a:br>
              <a:rPr lang="fi-FI" b="1" dirty="0"/>
            </a:br>
            <a:r>
              <a:rPr lang="fi-FI" sz="1600" dirty="0"/>
              <a:t>Vahva ryhmähenki ja kannustus näkyvät luentosalien lisäksi vapaa-ajan toiminnassa. </a:t>
            </a:r>
          </a:p>
          <a:p>
            <a:pPr>
              <a:lnSpc>
                <a:spcPct val="90000"/>
              </a:lnSpc>
              <a:spcBef>
                <a:spcPts val="1200"/>
              </a:spcBef>
            </a:pPr>
            <a:r>
              <a:rPr lang="fi-FI" sz="1800" b="1" dirty="0"/>
              <a:t>Monialaista</a:t>
            </a:r>
            <a:br>
              <a:rPr lang="fi-FI" b="1" dirty="0"/>
            </a:br>
            <a:r>
              <a:rPr lang="fi-FI" sz="1600" dirty="0"/>
              <a:t>Kauppatieteet, taide ja tekniikka on mahdollista yhdistää ja rakentaa itselleen sopivia kokonaisuuksia.</a:t>
            </a:r>
          </a:p>
          <a:p>
            <a:pPr>
              <a:lnSpc>
                <a:spcPct val="90000"/>
              </a:lnSpc>
              <a:spcBef>
                <a:spcPts val="1200"/>
              </a:spcBef>
            </a:pPr>
            <a:r>
              <a:rPr lang="fi-FI" sz="1800" b="1" dirty="0"/>
              <a:t>Soveltavaa</a:t>
            </a:r>
            <a:br>
              <a:rPr lang="fi-FI" sz="1600" dirty="0"/>
            </a:br>
            <a:r>
              <a:rPr lang="fi-FI" sz="1600" dirty="0"/>
              <a:t>Opintojen aikana tehdään paljon yhteistyötä alan toimijoiden ja yritysten kanssa.</a:t>
            </a:r>
          </a:p>
          <a:p>
            <a:pPr>
              <a:lnSpc>
                <a:spcPct val="90000"/>
              </a:lnSpc>
              <a:spcBef>
                <a:spcPts val="1200"/>
              </a:spcBef>
            </a:pPr>
            <a:r>
              <a:rPr lang="fi-FI" sz="1800" b="1" dirty="0"/>
              <a:t>Asiantuntijuuteen tähtäävää​</a:t>
            </a:r>
            <a:br>
              <a:rPr lang="fi-FI" b="1" dirty="0"/>
            </a:br>
            <a:r>
              <a:rPr lang="fi-FI" sz="1600" dirty="0"/>
              <a:t>Opiskelijamme kehittyvät arvostetuiksi asiantuntijoiksi, innovatiivisiksi yrittäjiksi ja tulevaisuuden vastuullisiksi johtajiksi. </a:t>
            </a:r>
          </a:p>
        </p:txBody>
      </p:sp>
      <p:sp>
        <p:nvSpPr>
          <p:cNvPr id="5" name="Date Placeholder 4">
            <a:extLst>
              <a:ext uri="{FF2B5EF4-FFF2-40B4-BE49-F238E27FC236}">
                <a16:creationId xmlns:a16="http://schemas.microsoft.com/office/drawing/2014/main" id="{7B38B4BA-B021-2898-81A2-0DAED393A694}"/>
              </a:ext>
            </a:extLst>
          </p:cNvPr>
          <p:cNvSpPr>
            <a:spLocks noGrp="1"/>
          </p:cNvSpPr>
          <p:nvPr>
            <p:ph type="dt" sz="half" idx="14"/>
          </p:nvPr>
        </p:nvSpPr>
        <p:spPr>
          <a:xfrm>
            <a:off x="10200456" y="6309320"/>
            <a:ext cx="1152128" cy="143868"/>
          </a:xfrm>
        </p:spPr>
        <p:txBody>
          <a:bodyPr anchor="ctr">
            <a:normAutofit/>
          </a:bodyPr>
          <a:lstStyle/>
          <a:p>
            <a:pPr>
              <a:spcAft>
                <a:spcPts val="600"/>
              </a:spcAft>
            </a:pPr>
            <a:fld id="{667ABD72-D0D7-429E-B3E1-1252DD21ED20}" type="datetime1">
              <a:rPr lang="fi-FI" smtClean="0"/>
              <a:pPr>
                <a:spcAft>
                  <a:spcPts val="600"/>
                </a:spcAft>
              </a:pPr>
              <a:t>3.10.2024</a:t>
            </a:fld>
            <a:endParaRPr lang="fi-FI"/>
          </a:p>
        </p:txBody>
      </p:sp>
      <p:sp>
        <p:nvSpPr>
          <p:cNvPr id="6" name="Slide Number Placeholder 5">
            <a:extLst>
              <a:ext uri="{FF2B5EF4-FFF2-40B4-BE49-F238E27FC236}">
                <a16:creationId xmlns:a16="http://schemas.microsoft.com/office/drawing/2014/main" id="{5FCBBFC0-55C3-B5B1-E3D7-5200AD584B00}"/>
              </a:ext>
            </a:extLst>
          </p:cNvPr>
          <p:cNvSpPr>
            <a:spLocks noGrp="1"/>
          </p:cNvSpPr>
          <p:nvPr>
            <p:ph type="sldNum" sz="quarter" idx="16"/>
          </p:nvPr>
        </p:nvSpPr>
        <p:spPr>
          <a:xfrm>
            <a:off x="11352584" y="6309320"/>
            <a:ext cx="431428" cy="143869"/>
          </a:xfrm>
        </p:spPr>
        <p:txBody>
          <a:bodyPr anchor="ctr">
            <a:normAutofit/>
          </a:bodyPr>
          <a:lstStyle/>
          <a:p>
            <a:pPr>
              <a:spcAft>
                <a:spcPts val="600"/>
              </a:spcAft>
            </a:pPr>
            <a:fld id="{D701140D-C14F-41CA-99FC-0EF83E8DA40A}" type="slidenum">
              <a:rPr lang="fi-FI" smtClean="0"/>
              <a:pPr>
                <a:spcAft>
                  <a:spcPts val="600"/>
                </a:spcAft>
              </a:pPr>
              <a:t>4</a:t>
            </a:fld>
            <a:endParaRPr lang="fi-FI"/>
          </a:p>
        </p:txBody>
      </p:sp>
    </p:spTree>
    <p:extLst>
      <p:ext uri="{BB962C8B-B14F-4D97-AF65-F5344CB8AC3E}">
        <p14:creationId xmlns:p14="http://schemas.microsoft.com/office/powerpoint/2010/main" val="156322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A50AD9A-61D4-B3CF-CC33-298E35FA18CE}"/>
              </a:ext>
            </a:extLst>
          </p:cNvPr>
          <p:cNvSpPr>
            <a:spLocks noGrp="1"/>
          </p:cNvSpPr>
          <p:nvPr>
            <p:ph type="dt" sz="half" idx="15"/>
          </p:nvPr>
        </p:nvSpPr>
        <p:spPr/>
        <p:txBody>
          <a:bodyPr/>
          <a:lstStyle/>
          <a:p>
            <a:fld id="{6F2C208E-BFE5-4C7F-9FE0-F5C263B90072}" type="datetime1">
              <a:rPr lang="fi-FI" smtClean="0"/>
              <a:t>3.10.2024</a:t>
            </a:fld>
            <a:endParaRPr lang="fi-FI"/>
          </a:p>
        </p:txBody>
      </p:sp>
      <p:sp>
        <p:nvSpPr>
          <p:cNvPr id="6" name="Footer Placeholder 5">
            <a:extLst>
              <a:ext uri="{FF2B5EF4-FFF2-40B4-BE49-F238E27FC236}">
                <a16:creationId xmlns:a16="http://schemas.microsoft.com/office/drawing/2014/main" id="{3E20AC1F-2061-73A7-51E8-5BA09A9A2A9A}"/>
              </a:ext>
            </a:extLst>
          </p:cNvPr>
          <p:cNvSpPr>
            <a:spLocks noGrp="1"/>
          </p:cNvSpPr>
          <p:nvPr>
            <p:ph type="ftr" sz="quarter" idx="16"/>
          </p:nvPr>
        </p:nvSpPr>
        <p:spPr/>
        <p:txBody>
          <a:bodyPr/>
          <a:lstStyle/>
          <a:p>
            <a:r>
              <a:rPr lang="fi-FI"/>
              <a:t>Presenter Name</a:t>
            </a:r>
          </a:p>
        </p:txBody>
      </p:sp>
      <p:sp>
        <p:nvSpPr>
          <p:cNvPr id="7" name="Slide Number Placeholder 6">
            <a:extLst>
              <a:ext uri="{FF2B5EF4-FFF2-40B4-BE49-F238E27FC236}">
                <a16:creationId xmlns:a16="http://schemas.microsoft.com/office/drawing/2014/main" id="{1E8C0E55-86FB-98D3-2772-6CB8492794EA}"/>
              </a:ext>
            </a:extLst>
          </p:cNvPr>
          <p:cNvSpPr>
            <a:spLocks noGrp="1"/>
          </p:cNvSpPr>
          <p:nvPr>
            <p:ph type="sldNum" sz="quarter" idx="17"/>
          </p:nvPr>
        </p:nvSpPr>
        <p:spPr/>
        <p:txBody>
          <a:bodyPr/>
          <a:lstStyle/>
          <a:p>
            <a:fld id="{D701140D-C14F-41CA-99FC-0EF83E8DA40A}" type="slidenum">
              <a:rPr lang="fi-FI" smtClean="0"/>
              <a:pPr/>
              <a:t>5</a:t>
            </a:fld>
            <a:endParaRPr lang="fi-FI"/>
          </a:p>
        </p:txBody>
      </p:sp>
      <p:sp>
        <p:nvSpPr>
          <p:cNvPr id="8" name="Title 2">
            <a:extLst>
              <a:ext uri="{FF2B5EF4-FFF2-40B4-BE49-F238E27FC236}">
                <a16:creationId xmlns:a16="http://schemas.microsoft.com/office/drawing/2014/main" id="{809044B0-55C5-E66B-C6E0-55A498D8C856}"/>
              </a:ext>
            </a:extLst>
          </p:cNvPr>
          <p:cNvSpPr txBox="1">
            <a:spLocks/>
          </p:cNvSpPr>
          <p:nvPr/>
        </p:nvSpPr>
        <p:spPr>
          <a:xfrm>
            <a:off x="560387" y="557213"/>
            <a:ext cx="5327973" cy="4154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000" b="1" kern="1200" spc="-50" baseline="0">
                <a:solidFill>
                  <a:schemeClr val="bg1"/>
                </a:solidFill>
                <a:latin typeface="+mj-lt"/>
                <a:ea typeface="+mj-ea"/>
                <a:cs typeface="+mj-cs"/>
              </a:defRPr>
            </a:lvl1pPr>
          </a:lstStyle>
          <a:p>
            <a:r>
              <a:rPr lang="en-GB" dirty="0" err="1"/>
              <a:t>Opiskelijoita</a:t>
            </a:r>
            <a:r>
              <a:rPr lang="en-GB" dirty="0"/>
              <a:t> </a:t>
            </a:r>
            <a:r>
              <a:rPr lang="en-GB" dirty="0" err="1"/>
              <a:t>kannustetaan</a:t>
            </a:r>
            <a:r>
              <a:rPr lang="en-GB" dirty="0"/>
              <a:t>…</a:t>
            </a:r>
          </a:p>
        </p:txBody>
      </p:sp>
      <p:sp>
        <p:nvSpPr>
          <p:cNvPr id="9" name="TextBox 8">
            <a:extLst>
              <a:ext uri="{FF2B5EF4-FFF2-40B4-BE49-F238E27FC236}">
                <a16:creationId xmlns:a16="http://schemas.microsoft.com/office/drawing/2014/main" id="{CC05C42D-1F81-269C-C016-59C8A5AFE5CB}"/>
              </a:ext>
            </a:extLst>
          </p:cNvPr>
          <p:cNvSpPr txBox="1"/>
          <p:nvPr/>
        </p:nvSpPr>
        <p:spPr>
          <a:xfrm>
            <a:off x="407988" y="2205038"/>
            <a:ext cx="5327972" cy="2246769"/>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fi-FI"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Radikaaliin luovuuteen, rohkeuteen ja yhteistyöhön</a:t>
            </a:r>
          </a:p>
          <a:p>
            <a:pPr marL="285750" indent="-285750">
              <a:spcBef>
                <a:spcPts val="800"/>
              </a:spcBef>
              <a:buFont typeface="Arial" panose="020B0604020202020204" pitchFamily="34" charset="0"/>
              <a:buChar char="•"/>
            </a:pPr>
            <a:r>
              <a:rPr lang="fi-FI"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Uteliaisuuteen ja sinnikkyyteen</a:t>
            </a:r>
          </a:p>
          <a:p>
            <a:pPr marL="285750" indent="-285750">
              <a:spcBef>
                <a:spcPts val="800"/>
              </a:spcBef>
              <a:buFont typeface="Arial" panose="020B0604020202020204" pitchFamily="34" charset="0"/>
              <a:buChar char="•"/>
            </a:pPr>
            <a:r>
              <a:rPr lang="fi-FI"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Rakentamaan kestävää tulevaisuutta</a:t>
            </a:r>
          </a:p>
          <a:p>
            <a:pPr marL="285750" indent="-285750">
              <a:spcBef>
                <a:spcPts val="800"/>
              </a:spcBef>
              <a:buFont typeface="Arial" panose="020B0604020202020204" pitchFamily="34" charset="0"/>
              <a:buChar char="•"/>
            </a:pPr>
            <a:r>
              <a:rPr lang="fi-FI"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Luomaan uudenlaisia ratkaisuja maailman suuriin haasteisiin</a:t>
            </a:r>
            <a:endParaRPr lang="en-FI" sz="20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210492E7-0D2E-0126-7E2D-11B631B08C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120680" y="2177"/>
            <a:ext cx="6096000" cy="685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5B102A2-D0AD-C083-7F01-630CF0AB0868}"/>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p:blipFill>
        <p:spPr>
          <a:xfrm>
            <a:off x="6096000" y="0"/>
            <a:ext cx="6096000" cy="3429000"/>
          </a:xfrm>
        </p:spPr>
      </p:pic>
      <p:sp>
        <p:nvSpPr>
          <p:cNvPr id="3" name="Title 2">
            <a:extLst>
              <a:ext uri="{FF2B5EF4-FFF2-40B4-BE49-F238E27FC236}">
                <a16:creationId xmlns:a16="http://schemas.microsoft.com/office/drawing/2014/main" id="{9812E48D-5880-2FB4-FD6F-BA51BFEE504F}"/>
              </a:ext>
            </a:extLst>
          </p:cNvPr>
          <p:cNvSpPr>
            <a:spLocks noGrp="1"/>
          </p:cNvSpPr>
          <p:nvPr>
            <p:ph type="title"/>
          </p:nvPr>
        </p:nvSpPr>
        <p:spPr/>
        <p:txBody>
          <a:bodyPr/>
          <a:lstStyle/>
          <a:p>
            <a:r>
              <a:rPr lang="en-US" dirty="0" err="1"/>
              <a:t>Miksi</a:t>
            </a:r>
            <a:r>
              <a:rPr lang="en-US" dirty="0"/>
              <a:t> </a:t>
            </a:r>
            <a:r>
              <a:rPr lang="en-US" dirty="0" err="1"/>
              <a:t>valitsin</a:t>
            </a:r>
            <a:r>
              <a:rPr lang="en-US" dirty="0"/>
              <a:t> </a:t>
            </a:r>
            <a:r>
              <a:rPr lang="en-US" dirty="0" err="1"/>
              <a:t>Aallon</a:t>
            </a:r>
            <a:endParaRPr lang="fi-FI" dirty="0"/>
          </a:p>
        </p:txBody>
      </p:sp>
      <p:sp>
        <p:nvSpPr>
          <p:cNvPr id="4" name="Text Placeholder 3">
            <a:extLst>
              <a:ext uri="{FF2B5EF4-FFF2-40B4-BE49-F238E27FC236}">
                <a16:creationId xmlns:a16="http://schemas.microsoft.com/office/drawing/2014/main" id="{11B56812-0EEF-01DD-8127-800E4F98AFA4}"/>
              </a:ext>
            </a:extLst>
          </p:cNvPr>
          <p:cNvSpPr>
            <a:spLocks noGrp="1"/>
          </p:cNvSpPr>
          <p:nvPr>
            <p:ph type="body" sz="quarter" idx="14"/>
          </p:nvPr>
        </p:nvSpPr>
        <p:spPr/>
        <p:txBody>
          <a:bodyPr/>
          <a:lstStyle/>
          <a:p>
            <a:pPr marL="342900" indent="-342900">
              <a:buFont typeface="Arial" panose="020B0604020202020204" pitchFamily="34" charset="0"/>
              <a:buChar char="•"/>
            </a:pPr>
            <a:r>
              <a:rPr lang="fi-FI" sz="1600" dirty="0"/>
              <a:t>Kuka olen, mitä opiskelen?</a:t>
            </a:r>
          </a:p>
          <a:p>
            <a:pPr marL="342900" indent="-342900">
              <a:buFont typeface="Arial" panose="020B0604020202020204" pitchFamily="34" charset="0"/>
              <a:buChar char="•"/>
            </a:pPr>
            <a:r>
              <a:rPr lang="fi-FI" sz="1600" dirty="0"/>
              <a:t>Miten päädyin Aaltoon, omaan alaani ja ohjelmaani?</a:t>
            </a:r>
          </a:p>
          <a:p>
            <a:pPr marL="342900" indent="-342900">
              <a:buFont typeface="Arial" panose="020B0604020202020204" pitchFamily="34" charset="0"/>
              <a:buChar char="•"/>
            </a:pPr>
            <a:r>
              <a:rPr lang="fi-FI" sz="1600" dirty="0"/>
              <a:t>Millaista on opiskelu Aallossa?</a:t>
            </a:r>
          </a:p>
          <a:p>
            <a:pPr marL="342900" indent="-342900">
              <a:buFont typeface="Arial" panose="020B0604020202020204" pitchFamily="34" charset="0"/>
              <a:buChar char="•"/>
            </a:pPr>
            <a:r>
              <a:rPr lang="fi-FI" sz="1600" dirty="0"/>
              <a:t>Millaisia tulevaisuudensuunnitelmia minulla on?</a:t>
            </a:r>
          </a:p>
        </p:txBody>
      </p:sp>
      <p:sp>
        <p:nvSpPr>
          <p:cNvPr id="5" name="Date Placeholder 4">
            <a:extLst>
              <a:ext uri="{FF2B5EF4-FFF2-40B4-BE49-F238E27FC236}">
                <a16:creationId xmlns:a16="http://schemas.microsoft.com/office/drawing/2014/main" id="{37CD98D6-CA6E-F36D-A20B-8BDE8EFC7E53}"/>
              </a:ext>
            </a:extLst>
          </p:cNvPr>
          <p:cNvSpPr>
            <a:spLocks noGrp="1"/>
          </p:cNvSpPr>
          <p:nvPr>
            <p:ph type="dt" sz="half" idx="15"/>
          </p:nvPr>
        </p:nvSpPr>
        <p:spPr/>
        <p:txBody>
          <a:bodyPr/>
          <a:lstStyle/>
          <a:p>
            <a:fld id="{F823836F-07D2-4172-8173-10D42966730C}" type="datetime1">
              <a:rPr lang="fi-FI" smtClean="0"/>
              <a:t>3.10.2024</a:t>
            </a:fld>
            <a:endParaRPr lang="fi-FI" dirty="0"/>
          </a:p>
        </p:txBody>
      </p:sp>
      <p:sp>
        <p:nvSpPr>
          <p:cNvPr id="6" name="Slide Number Placeholder 5">
            <a:extLst>
              <a:ext uri="{FF2B5EF4-FFF2-40B4-BE49-F238E27FC236}">
                <a16:creationId xmlns:a16="http://schemas.microsoft.com/office/drawing/2014/main" id="{1D7697FF-4C95-748F-2ED7-4D413EE5FAD0}"/>
              </a:ext>
            </a:extLst>
          </p:cNvPr>
          <p:cNvSpPr>
            <a:spLocks noGrp="1"/>
          </p:cNvSpPr>
          <p:nvPr>
            <p:ph type="sldNum" sz="quarter" idx="17"/>
          </p:nvPr>
        </p:nvSpPr>
        <p:spPr/>
        <p:txBody>
          <a:bodyPr/>
          <a:lstStyle/>
          <a:p>
            <a:fld id="{D701140D-C14F-41CA-99FC-0EF83E8DA40A}" type="slidenum">
              <a:rPr lang="fi-FI" smtClean="0"/>
              <a:pPr/>
              <a:t>6</a:t>
            </a:fld>
            <a:endParaRPr lang="fi-FI" dirty="0"/>
          </a:p>
        </p:txBody>
      </p:sp>
      <p:sp>
        <p:nvSpPr>
          <p:cNvPr id="2" name="TextBox 1">
            <a:extLst>
              <a:ext uri="{FF2B5EF4-FFF2-40B4-BE49-F238E27FC236}">
                <a16:creationId xmlns:a16="http://schemas.microsoft.com/office/drawing/2014/main" id="{2E5C5A89-FDF2-DF7C-DA03-6D211E0D6995}"/>
              </a:ext>
            </a:extLst>
          </p:cNvPr>
          <p:cNvSpPr txBox="1"/>
          <p:nvPr/>
        </p:nvSpPr>
        <p:spPr>
          <a:xfrm>
            <a:off x="5375920" y="433839"/>
            <a:ext cx="2344937" cy="276999"/>
          </a:xfrm>
          <a:prstGeom prst="rect">
            <a:avLst/>
          </a:prstGeom>
          <a:solidFill>
            <a:schemeClr val="bg1"/>
          </a:solidFill>
          <a:ln w="25400">
            <a:solidFill>
              <a:srgbClr val="00B0F0"/>
            </a:solidFill>
          </a:ln>
        </p:spPr>
        <p:txBody>
          <a:bodyPr wrap="none" rtlCol="0">
            <a:spAutoFit/>
          </a:bodyPr>
          <a:lstStyle/>
          <a:p>
            <a:r>
              <a:rPr lang="en-FI" sz="1200" b="1" dirty="0"/>
              <a:t>VAIHDA TÄHÄN </a:t>
            </a:r>
            <a:r>
              <a:rPr lang="en-US" sz="1200" b="1" dirty="0"/>
              <a:t>OMA KUVASI</a:t>
            </a:r>
            <a:endParaRPr lang="en-FI" sz="1200" b="1" dirty="0"/>
          </a:p>
        </p:txBody>
      </p:sp>
    </p:spTree>
    <p:extLst>
      <p:ext uri="{BB962C8B-B14F-4D97-AF65-F5344CB8AC3E}">
        <p14:creationId xmlns:p14="http://schemas.microsoft.com/office/powerpoint/2010/main" val="38781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4BF0-3C1B-C37F-D605-9E358E9556B1}"/>
              </a:ext>
            </a:extLst>
          </p:cNvPr>
          <p:cNvSpPr>
            <a:spLocks noGrp="1"/>
          </p:cNvSpPr>
          <p:nvPr>
            <p:ph type="title"/>
          </p:nvPr>
        </p:nvSpPr>
        <p:spPr/>
        <p:txBody>
          <a:bodyPr/>
          <a:lstStyle/>
          <a:p>
            <a:r>
              <a:rPr lang="en-US" dirty="0" err="1"/>
              <a:t>Lukujärjestykseni</a:t>
            </a:r>
            <a:r>
              <a:rPr lang="en-US" dirty="0"/>
              <a:t> </a:t>
            </a:r>
            <a:r>
              <a:rPr lang="en-US" dirty="0" err="1"/>
              <a:t>Aallossa</a:t>
            </a:r>
            <a:endParaRPr lang="fi-FI" dirty="0"/>
          </a:p>
        </p:txBody>
      </p:sp>
      <p:sp>
        <p:nvSpPr>
          <p:cNvPr id="3" name="Date Placeholder 2">
            <a:extLst>
              <a:ext uri="{FF2B5EF4-FFF2-40B4-BE49-F238E27FC236}">
                <a16:creationId xmlns:a16="http://schemas.microsoft.com/office/drawing/2014/main" id="{C126404A-225D-782D-CD0E-D1E319629194}"/>
              </a:ext>
            </a:extLst>
          </p:cNvPr>
          <p:cNvSpPr>
            <a:spLocks noGrp="1"/>
          </p:cNvSpPr>
          <p:nvPr>
            <p:ph type="dt" sz="half" idx="10"/>
          </p:nvPr>
        </p:nvSpPr>
        <p:spPr/>
        <p:txBody>
          <a:bodyPr/>
          <a:lstStyle/>
          <a:p>
            <a:fld id="{30458DA4-33CA-4F40-84C0-C5D87AF1589C}" type="datetime1">
              <a:rPr lang="fi-FI" smtClean="0"/>
              <a:t>3.10.2024</a:t>
            </a:fld>
            <a:endParaRPr lang="fi-FI"/>
          </a:p>
        </p:txBody>
      </p:sp>
      <p:sp>
        <p:nvSpPr>
          <p:cNvPr id="4" name="Slide Number Placeholder 3">
            <a:extLst>
              <a:ext uri="{FF2B5EF4-FFF2-40B4-BE49-F238E27FC236}">
                <a16:creationId xmlns:a16="http://schemas.microsoft.com/office/drawing/2014/main" id="{370A71C9-A67C-80AC-90B1-F9006E17B955}"/>
              </a:ext>
            </a:extLst>
          </p:cNvPr>
          <p:cNvSpPr>
            <a:spLocks noGrp="1"/>
          </p:cNvSpPr>
          <p:nvPr>
            <p:ph type="sldNum" sz="quarter" idx="12"/>
          </p:nvPr>
        </p:nvSpPr>
        <p:spPr/>
        <p:txBody>
          <a:bodyPr/>
          <a:lstStyle/>
          <a:p>
            <a:fld id="{D701140D-C14F-41CA-99FC-0EF83E8DA40A}" type="slidenum">
              <a:rPr lang="fi-FI" smtClean="0"/>
              <a:t>7</a:t>
            </a:fld>
            <a:endParaRPr lang="fi-FI"/>
          </a:p>
        </p:txBody>
      </p:sp>
      <p:graphicFrame>
        <p:nvGraphicFramePr>
          <p:cNvPr id="6" name="Table 5">
            <a:extLst>
              <a:ext uri="{FF2B5EF4-FFF2-40B4-BE49-F238E27FC236}">
                <a16:creationId xmlns:a16="http://schemas.microsoft.com/office/drawing/2014/main" id="{667A83A6-AF0F-01A2-9858-D702EFF1CF9A}"/>
              </a:ext>
            </a:extLst>
          </p:cNvPr>
          <p:cNvGraphicFramePr>
            <a:graphicFrameLocks noGrp="1"/>
          </p:cNvGraphicFramePr>
          <p:nvPr>
            <p:extLst>
              <p:ext uri="{D42A27DB-BD31-4B8C-83A1-F6EECF244321}">
                <p14:modId xmlns:p14="http://schemas.microsoft.com/office/powerpoint/2010/main" val="3141820918"/>
              </p:ext>
            </p:extLst>
          </p:nvPr>
        </p:nvGraphicFramePr>
        <p:xfrm>
          <a:off x="1072077" y="2217987"/>
          <a:ext cx="7961565" cy="3658938"/>
        </p:xfrm>
        <a:graphic>
          <a:graphicData uri="http://schemas.openxmlformats.org/drawingml/2006/table">
            <a:tbl>
              <a:tblPr firstRow="1" bandRow="1">
                <a:tableStyleId>{5C22544A-7EE6-4342-B048-85BDC9FD1C3A}</a:tableStyleId>
              </a:tblPr>
              <a:tblGrid>
                <a:gridCol w="1592313">
                  <a:extLst>
                    <a:ext uri="{9D8B030D-6E8A-4147-A177-3AD203B41FA5}">
                      <a16:colId xmlns:a16="http://schemas.microsoft.com/office/drawing/2014/main" val="2325707408"/>
                    </a:ext>
                  </a:extLst>
                </a:gridCol>
                <a:gridCol w="1592313">
                  <a:extLst>
                    <a:ext uri="{9D8B030D-6E8A-4147-A177-3AD203B41FA5}">
                      <a16:colId xmlns:a16="http://schemas.microsoft.com/office/drawing/2014/main" val="2044462978"/>
                    </a:ext>
                  </a:extLst>
                </a:gridCol>
                <a:gridCol w="1592313">
                  <a:extLst>
                    <a:ext uri="{9D8B030D-6E8A-4147-A177-3AD203B41FA5}">
                      <a16:colId xmlns:a16="http://schemas.microsoft.com/office/drawing/2014/main" val="420193252"/>
                    </a:ext>
                  </a:extLst>
                </a:gridCol>
                <a:gridCol w="1592313">
                  <a:extLst>
                    <a:ext uri="{9D8B030D-6E8A-4147-A177-3AD203B41FA5}">
                      <a16:colId xmlns:a16="http://schemas.microsoft.com/office/drawing/2014/main" val="2385713330"/>
                    </a:ext>
                  </a:extLst>
                </a:gridCol>
                <a:gridCol w="1592313">
                  <a:extLst>
                    <a:ext uri="{9D8B030D-6E8A-4147-A177-3AD203B41FA5}">
                      <a16:colId xmlns:a16="http://schemas.microsoft.com/office/drawing/2014/main" val="2009990209"/>
                    </a:ext>
                  </a:extLst>
                </a:gridCol>
              </a:tblGrid>
              <a:tr h="427093">
                <a:tc>
                  <a:txBody>
                    <a:bodyPr/>
                    <a:lstStyle/>
                    <a:p>
                      <a:pPr algn="ctr"/>
                      <a:r>
                        <a:rPr lang="fi-FI" sz="1200" b="1" spc="-70" baseline="0">
                          <a:solidFill>
                            <a:schemeClr val="tx1"/>
                          </a:solidFill>
                          <a:latin typeface="Arial" charset="0"/>
                          <a:ea typeface="Arial" charset="0"/>
                          <a:cs typeface="Arial" charset="0"/>
                        </a:rPr>
                        <a:t>Maanantai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Tiistai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Keskiviikko</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Torstai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200" b="1" spc="-70" baseline="0">
                          <a:solidFill>
                            <a:schemeClr val="tx1"/>
                          </a:solidFill>
                          <a:latin typeface="Arial" charset="0"/>
                          <a:ea typeface="Arial" charset="0"/>
                          <a:cs typeface="Arial" charset="0"/>
                        </a:rPr>
                        <a:t>Perjantai</a:t>
                      </a:r>
                      <a:endParaRPr lang="en-GB" sz="1200" b="1" spc="-70" baseline="0">
                        <a:solidFill>
                          <a:schemeClr val="tx1"/>
                        </a:solidFill>
                        <a:latin typeface="Arial" charset="0"/>
                        <a:ea typeface="Arial" charset="0"/>
                        <a:cs typeface="Arial" charset="0"/>
                      </a:endParaRPr>
                    </a:p>
                  </a:txBody>
                  <a:tcPr marL="128128"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322951"/>
                  </a:ext>
                </a:extLst>
              </a:tr>
              <a:tr h="646369">
                <a:tc>
                  <a:txBody>
                    <a:bodyPr/>
                    <a:lstStyle/>
                    <a:p>
                      <a:pPr>
                        <a:lnSpc>
                          <a:spcPct val="85000"/>
                        </a:lnSpc>
                      </a:pPr>
                      <a:endParaRPr lang="en-GB"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900" b="1" spc="0" baseline="0" dirty="0">
                          <a:solidFill>
                            <a:schemeClr val="tx1"/>
                          </a:solidFill>
                          <a:latin typeface="Arial" charset="0"/>
                          <a:ea typeface="Arial" charset="0"/>
                          <a:cs typeface="Arial" charset="0"/>
                        </a:rPr>
                        <a:t>MS-A0105</a:t>
                      </a:r>
                    </a:p>
                    <a:p>
                      <a:pPr>
                        <a:lnSpc>
                          <a:spcPct val="85000"/>
                        </a:lnSpc>
                      </a:pPr>
                      <a:r>
                        <a:rPr lang="fi-FI" sz="900" b="1" spc="0" baseline="0" dirty="0">
                          <a:solidFill>
                            <a:schemeClr val="tx1"/>
                          </a:solidFill>
                          <a:latin typeface="Arial" charset="0"/>
                          <a:ea typeface="Arial" charset="0"/>
                          <a:cs typeface="Arial" charset="0"/>
                        </a:rPr>
                        <a:t>Differentiaali- ja </a:t>
                      </a:r>
                    </a:p>
                    <a:p>
                      <a:pPr>
                        <a:lnSpc>
                          <a:spcPct val="85000"/>
                        </a:lnSpc>
                      </a:pPr>
                      <a:r>
                        <a:rPr lang="fi-FI" sz="900" b="1" spc="0" baseline="0" dirty="0">
                          <a:solidFill>
                            <a:schemeClr val="tx1"/>
                          </a:solidFill>
                          <a:latin typeface="Arial" charset="0"/>
                          <a:ea typeface="Arial" charset="0"/>
                          <a:cs typeface="Arial" charset="0"/>
                        </a:rPr>
                        <a:t>integraalilaskenta 1, </a:t>
                      </a:r>
                      <a:br>
                        <a:rPr lang="fi-FI" sz="900" b="1" spc="0" baseline="0" dirty="0">
                          <a:solidFill>
                            <a:schemeClr val="tx1"/>
                          </a:solidFill>
                          <a:latin typeface="Arial" charset="0"/>
                          <a:ea typeface="Arial" charset="0"/>
                          <a:cs typeface="Arial" charset="0"/>
                        </a:rPr>
                      </a:br>
                      <a:r>
                        <a:rPr lang="fi-FI" sz="900" b="1" spc="0" baseline="0" dirty="0">
                          <a:solidFill>
                            <a:schemeClr val="tx1"/>
                          </a:solidFill>
                          <a:latin typeface="Arial" charset="0"/>
                          <a:ea typeface="Arial" charset="0"/>
                          <a:cs typeface="Arial" charset="0"/>
                        </a:rPr>
                        <a:t>luento</a:t>
                      </a:r>
                      <a:endParaRPr lang="en-GB" sz="900" b="1" spc="0" baseline="0" dirty="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900" b="1" spc="0" baseline="0">
                          <a:solidFill>
                            <a:schemeClr val="tx1"/>
                          </a:solidFill>
                          <a:latin typeface="Arial" charset="0"/>
                          <a:ea typeface="Arial" charset="0"/>
                          <a:cs typeface="Arial" charset="0"/>
                        </a:rPr>
                        <a:t>MS-A0105</a:t>
                      </a:r>
                    </a:p>
                    <a:p>
                      <a:pPr>
                        <a:lnSpc>
                          <a:spcPct val="85000"/>
                        </a:lnSpc>
                      </a:pPr>
                      <a:r>
                        <a:rPr lang="fi-FI" sz="900" b="1" spc="0" baseline="0">
                          <a:solidFill>
                            <a:schemeClr val="tx1"/>
                          </a:solidFill>
                          <a:latin typeface="Arial" charset="0"/>
                          <a:ea typeface="Arial" charset="0"/>
                          <a:cs typeface="Arial" charset="0"/>
                        </a:rPr>
                        <a:t>Differentiaali- ja </a:t>
                      </a:r>
                    </a:p>
                    <a:p>
                      <a:pPr>
                        <a:lnSpc>
                          <a:spcPct val="85000"/>
                        </a:lnSpc>
                      </a:pPr>
                      <a:r>
                        <a:rPr lang="fi-FI" sz="900" b="1" spc="0" baseline="0">
                          <a:solidFill>
                            <a:schemeClr val="tx1"/>
                          </a:solidFill>
                          <a:latin typeface="Arial" charset="0"/>
                          <a:ea typeface="Arial" charset="0"/>
                          <a:cs typeface="Arial" charset="0"/>
                        </a:rPr>
                        <a:t>integraalilaskenta 1, </a:t>
                      </a:r>
                      <a:br>
                        <a:rPr lang="fi-FI" sz="900" b="1" spc="0" baseline="0">
                          <a:solidFill>
                            <a:schemeClr val="tx1"/>
                          </a:solidFill>
                          <a:latin typeface="Arial" charset="0"/>
                          <a:ea typeface="Arial" charset="0"/>
                          <a:cs typeface="Arial" charset="0"/>
                        </a:rPr>
                      </a:br>
                      <a:r>
                        <a:rPr lang="fi-FI" sz="900" b="1" spc="0" baseline="0">
                          <a:solidFill>
                            <a:schemeClr val="tx1"/>
                          </a:solidFill>
                          <a:latin typeface="Arial" charset="0"/>
                          <a:ea typeface="Arial" charset="0"/>
                          <a:cs typeface="Arial" charset="0"/>
                        </a:rPr>
                        <a:t>luento</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511033"/>
                  </a:ext>
                </a:extLst>
              </a:tr>
              <a:tr h="646369">
                <a:tc>
                  <a:txBody>
                    <a:bodyPr/>
                    <a:lstStyle/>
                    <a:p>
                      <a:pPr>
                        <a:lnSpc>
                          <a:spcPct val="85000"/>
                        </a:lnSpc>
                      </a:pPr>
                      <a:r>
                        <a:rPr lang="en-GB" sz="900" b="1" spc="0" baseline="0">
                          <a:solidFill>
                            <a:schemeClr val="tx1"/>
                          </a:solidFill>
                          <a:latin typeface="Arial" charset="0"/>
                          <a:ea typeface="Arial" charset="0"/>
                          <a:cs typeface="Arial" charset="0"/>
                        </a:rPr>
                        <a:t>CS-A1111</a:t>
                      </a:r>
                    </a:p>
                    <a:p>
                      <a:pPr>
                        <a:lnSpc>
                          <a:spcPct val="85000"/>
                        </a:lnSpc>
                      </a:pPr>
                      <a:r>
                        <a:rPr lang="en-GB" sz="900" b="1" spc="0" baseline="0" err="1">
                          <a:solidFill>
                            <a:schemeClr val="tx1"/>
                          </a:solidFill>
                          <a:latin typeface="Arial" charset="0"/>
                          <a:ea typeface="Arial" charset="0"/>
                          <a:cs typeface="Arial" charset="0"/>
                        </a:rPr>
                        <a:t>Ohjelmoinnin</a:t>
                      </a:r>
                      <a:r>
                        <a:rPr lang="en-GB" sz="900" b="1" spc="0" baseline="0">
                          <a:solidFill>
                            <a:schemeClr val="tx1"/>
                          </a:solidFill>
                          <a:latin typeface="Arial" charset="0"/>
                          <a:ea typeface="Arial" charset="0"/>
                          <a:cs typeface="Arial" charset="0"/>
                        </a:rPr>
                        <a:t> </a:t>
                      </a:r>
                    </a:p>
                    <a:p>
                      <a:pPr>
                        <a:lnSpc>
                          <a:spcPct val="85000"/>
                        </a:lnSpc>
                      </a:pPr>
                      <a:r>
                        <a:rPr lang="en-GB" sz="900" b="1" spc="0" baseline="0" err="1">
                          <a:solidFill>
                            <a:schemeClr val="tx1"/>
                          </a:solidFill>
                          <a:latin typeface="Arial" charset="0"/>
                          <a:ea typeface="Arial" charset="0"/>
                          <a:cs typeface="Arial" charset="0"/>
                        </a:rPr>
                        <a:t>peruskurssi</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harkka</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a:solidFill>
                            <a:schemeClr val="tx1"/>
                          </a:solidFill>
                          <a:latin typeface="Arial" charset="0"/>
                          <a:ea typeface="Arial" charset="0"/>
                          <a:cs typeface="Arial" charset="0"/>
                        </a:rPr>
                        <a:t>PHYS-A3121</a:t>
                      </a:r>
                    </a:p>
                    <a:p>
                      <a:pPr>
                        <a:lnSpc>
                          <a:spcPct val="85000"/>
                        </a:lnSpc>
                      </a:pPr>
                      <a:r>
                        <a:rPr lang="en-GB" sz="900" b="1" spc="0" baseline="0" err="1">
                          <a:solidFill>
                            <a:schemeClr val="tx1"/>
                          </a:solidFill>
                          <a:latin typeface="Arial" charset="0"/>
                          <a:ea typeface="Arial" charset="0"/>
                          <a:cs typeface="Arial" charset="0"/>
                        </a:rPr>
                        <a:t>Thermodynamiikka</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harjoitus</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327129"/>
                  </a:ext>
                </a:extLst>
              </a:tr>
              <a:tr h="646369">
                <a:tc>
                  <a:txBody>
                    <a:bodyPr/>
                    <a:lstStyle/>
                    <a:p>
                      <a:pPr>
                        <a:lnSpc>
                          <a:spcPct val="85000"/>
                        </a:lnSpc>
                      </a:pPr>
                      <a:r>
                        <a:rPr lang="en-GB" sz="900" b="1" spc="0" baseline="0">
                          <a:solidFill>
                            <a:schemeClr val="tx1"/>
                          </a:solidFill>
                          <a:latin typeface="Arial" charset="0"/>
                          <a:ea typeface="Arial" charset="0"/>
                          <a:cs typeface="Arial" charset="0"/>
                        </a:rPr>
                        <a:t>PHYS-A3121</a:t>
                      </a:r>
                    </a:p>
                    <a:p>
                      <a:pPr>
                        <a:lnSpc>
                          <a:spcPct val="85000"/>
                        </a:lnSpc>
                      </a:pPr>
                      <a:r>
                        <a:rPr lang="en-GB" sz="900" b="1" spc="0" baseline="0" err="1">
                          <a:solidFill>
                            <a:schemeClr val="tx1"/>
                          </a:solidFill>
                          <a:latin typeface="Arial" charset="0"/>
                          <a:ea typeface="Arial" charset="0"/>
                          <a:cs typeface="Arial" charset="0"/>
                        </a:rPr>
                        <a:t>Thermodynamiikka</a:t>
                      </a:r>
                      <a:r>
                        <a:rPr lang="en-GB" sz="900" b="1" spc="0" baseline="0">
                          <a:solidFill>
                            <a:schemeClr val="tx1"/>
                          </a:solidFill>
                          <a:latin typeface="Arial" charset="0"/>
                          <a:ea typeface="Arial" charset="0"/>
                          <a:cs typeface="Arial" charset="0"/>
                        </a:rPr>
                        <a:t>, </a:t>
                      </a:r>
                      <a:br>
                        <a:rPr lang="en-GB" sz="900" b="1" spc="0" baseline="0">
                          <a:solidFill>
                            <a:schemeClr val="tx1"/>
                          </a:solidFill>
                          <a:latin typeface="Arial" charset="0"/>
                          <a:ea typeface="Arial" charset="0"/>
                          <a:cs typeface="Arial" charset="0"/>
                        </a:rPr>
                      </a:br>
                      <a:r>
                        <a:rPr lang="en-GB" sz="900" b="1" spc="0" baseline="0">
                          <a:solidFill>
                            <a:schemeClr val="tx1"/>
                          </a:solidFill>
                          <a:latin typeface="Arial" charset="0"/>
                          <a:ea typeface="Arial" charset="0"/>
                          <a:cs typeface="Arial" charset="0"/>
                        </a:rPr>
                        <a:t>labra</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a:solidFill>
                            <a:schemeClr val="tx1"/>
                          </a:solidFill>
                          <a:latin typeface="Arial" charset="0"/>
                          <a:ea typeface="Arial" charset="0"/>
                          <a:cs typeface="Arial" charset="0"/>
                        </a:rPr>
                        <a:t>PHYS-A3121</a:t>
                      </a:r>
                    </a:p>
                    <a:p>
                      <a:pPr>
                        <a:lnSpc>
                          <a:spcPct val="85000"/>
                        </a:lnSpc>
                      </a:pPr>
                      <a:r>
                        <a:rPr lang="en-GB" sz="900" b="1" spc="0" baseline="0" err="1">
                          <a:solidFill>
                            <a:schemeClr val="tx1"/>
                          </a:solidFill>
                          <a:latin typeface="Arial" charset="0"/>
                          <a:ea typeface="Arial" charset="0"/>
                          <a:cs typeface="Arial" charset="0"/>
                        </a:rPr>
                        <a:t>Thermodynamiikka</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luento</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Ryhmätyö</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a:solidFill>
                            <a:schemeClr val="tx1"/>
                          </a:solidFill>
                          <a:latin typeface="Arial" charset="0"/>
                          <a:ea typeface="Arial" charset="0"/>
                          <a:cs typeface="Arial" charset="0"/>
                        </a:rPr>
                        <a:t>LC-5410</a:t>
                      </a:r>
                    </a:p>
                    <a:p>
                      <a:pPr>
                        <a:lnSpc>
                          <a:spcPct val="85000"/>
                        </a:lnSpc>
                      </a:pPr>
                      <a:r>
                        <a:rPr lang="en-GB" sz="900" b="1" spc="0" baseline="0" err="1">
                          <a:solidFill>
                            <a:schemeClr val="tx1"/>
                          </a:solidFill>
                          <a:latin typeface="Arial" charset="0"/>
                          <a:ea typeface="Arial" charset="0"/>
                          <a:cs typeface="Arial" charset="0"/>
                        </a:rPr>
                        <a:t>Tekniikan</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alan</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ruotsi</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108442"/>
                  </a:ext>
                </a:extLst>
              </a:tr>
              <a:tr h="646369">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900" b="1" spc="0" baseline="0">
                          <a:solidFill>
                            <a:schemeClr val="tx1"/>
                          </a:solidFill>
                          <a:latin typeface="Arial" charset="0"/>
                          <a:ea typeface="Arial" charset="0"/>
                          <a:cs typeface="Arial" charset="0"/>
                        </a:rPr>
                        <a:t>Tee labraselostus</a:t>
                      </a: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YTHS-hammaslääkäri</a:t>
                      </a:r>
                      <a:r>
                        <a:rPr lang="en-GB" sz="900" b="1" spc="0" baseline="0">
                          <a:solidFill>
                            <a:schemeClr val="tx1"/>
                          </a:solidFill>
                          <a:latin typeface="Arial" charset="0"/>
                          <a:ea typeface="Arial" charset="0"/>
                          <a:cs typeface="Arial" charset="0"/>
                        </a:rPr>
                        <a:t> </a:t>
                      </a:r>
                      <a:br>
                        <a:rPr lang="en-GB" sz="900" b="1" spc="0" baseline="0">
                          <a:solidFill>
                            <a:schemeClr val="tx1"/>
                          </a:solidFill>
                          <a:latin typeface="Arial" charset="0"/>
                          <a:ea typeface="Arial" charset="0"/>
                          <a:cs typeface="Arial" charset="0"/>
                        </a:rPr>
                      </a:br>
                      <a:r>
                        <a:rPr lang="en-GB" sz="900" b="1" spc="0" baseline="0" err="1">
                          <a:solidFill>
                            <a:schemeClr val="tx1"/>
                          </a:solidFill>
                          <a:latin typeface="Arial" charset="0"/>
                          <a:ea typeface="Arial" charset="0"/>
                          <a:cs typeface="Arial" charset="0"/>
                        </a:rPr>
                        <a:t>klo</a:t>
                      </a:r>
                      <a:r>
                        <a:rPr lang="en-GB" sz="900" b="1" spc="0" baseline="0">
                          <a:solidFill>
                            <a:schemeClr val="tx1"/>
                          </a:solidFill>
                          <a:latin typeface="Arial" charset="0"/>
                          <a:ea typeface="Arial" charset="0"/>
                          <a:cs typeface="Arial" charset="0"/>
                        </a:rPr>
                        <a:t> 14</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5510302"/>
                  </a:ext>
                </a:extLst>
              </a:tr>
              <a:tr h="646369">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Unisport</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BodyPump</a:t>
                      </a:r>
                      <a:r>
                        <a:rPr lang="en-GB" sz="900" b="1" spc="0" baseline="0">
                          <a:solidFill>
                            <a:schemeClr val="tx1"/>
                          </a:solidFill>
                          <a:latin typeface="Arial" charset="0"/>
                          <a:ea typeface="Arial" charset="0"/>
                          <a:cs typeface="Arial" charset="0"/>
                        </a:rPr>
                        <a:t> </a:t>
                      </a:r>
                      <a:br>
                        <a:rPr lang="en-GB" sz="900" b="1" spc="0" baseline="0">
                          <a:solidFill>
                            <a:schemeClr val="tx1"/>
                          </a:solidFill>
                          <a:latin typeface="Arial" charset="0"/>
                          <a:ea typeface="Arial" charset="0"/>
                          <a:cs typeface="Arial" charset="0"/>
                        </a:rPr>
                      </a:br>
                      <a:r>
                        <a:rPr lang="en-GB" sz="900" b="1" spc="0" baseline="0" err="1">
                          <a:solidFill>
                            <a:schemeClr val="tx1"/>
                          </a:solidFill>
                          <a:latin typeface="Arial" charset="0"/>
                          <a:ea typeface="Arial" charset="0"/>
                          <a:cs typeface="Arial" charset="0"/>
                        </a:rPr>
                        <a:t>klo</a:t>
                      </a:r>
                      <a:r>
                        <a:rPr lang="en-GB" sz="900" b="1" spc="0" baseline="0">
                          <a:solidFill>
                            <a:schemeClr val="tx1"/>
                          </a:solidFill>
                          <a:latin typeface="Arial" charset="0"/>
                          <a:ea typeface="Arial" charset="0"/>
                          <a:cs typeface="Arial" charset="0"/>
                        </a:rPr>
                        <a:t> 18</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900" b="1" spc="0" baseline="0">
                        <a:solidFill>
                          <a:schemeClr val="tx1"/>
                        </a:solidFill>
                        <a:latin typeface="Arial" charset="0"/>
                        <a:ea typeface="Arial" charset="0"/>
                        <a:cs typeface="Arial" charset="0"/>
                      </a:endParaRP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err="1">
                          <a:solidFill>
                            <a:schemeClr val="tx1"/>
                          </a:solidFill>
                          <a:latin typeface="Arial" charset="0"/>
                          <a:ea typeface="Arial" charset="0"/>
                          <a:cs typeface="Arial" charset="0"/>
                        </a:rPr>
                        <a:t>Kavereiden</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kanssa</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etänä</a:t>
                      </a:r>
                      <a:r>
                        <a:rPr lang="en-GB" sz="900" b="1" spc="0" baseline="0">
                          <a:solidFill>
                            <a:schemeClr val="tx1"/>
                          </a:solidFill>
                          <a:latin typeface="Arial" charset="0"/>
                          <a:ea typeface="Arial" charset="0"/>
                          <a:cs typeface="Arial" charset="0"/>
                        </a:rPr>
                        <a:t> </a:t>
                      </a:r>
                      <a:r>
                        <a:rPr lang="en-GB" sz="900" b="1" spc="0" baseline="0" err="1">
                          <a:solidFill>
                            <a:schemeClr val="tx1"/>
                          </a:solidFill>
                          <a:latin typeface="Arial" charset="0"/>
                          <a:ea typeface="Arial" charset="0"/>
                          <a:cs typeface="Arial" charset="0"/>
                        </a:rPr>
                        <a:t>klo</a:t>
                      </a:r>
                      <a:r>
                        <a:rPr lang="en-GB" sz="900" b="1" spc="0" baseline="0">
                          <a:solidFill>
                            <a:schemeClr val="tx1"/>
                          </a:solidFill>
                          <a:latin typeface="Arial" charset="0"/>
                          <a:ea typeface="Arial" charset="0"/>
                          <a:cs typeface="Arial" charset="0"/>
                        </a:rPr>
                        <a:t> 19</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900" b="1" spc="0" baseline="0" dirty="0" err="1">
                          <a:solidFill>
                            <a:schemeClr val="tx1"/>
                          </a:solidFill>
                          <a:latin typeface="Arial" charset="0"/>
                          <a:ea typeface="Arial" charset="0"/>
                          <a:cs typeface="Arial" charset="0"/>
                        </a:rPr>
                        <a:t>Unisport</a:t>
                      </a:r>
                      <a:r>
                        <a:rPr lang="en-GB" sz="900" b="1" spc="0" baseline="0" dirty="0">
                          <a:solidFill>
                            <a:schemeClr val="tx1"/>
                          </a:solidFill>
                          <a:latin typeface="Arial" charset="0"/>
                          <a:ea typeface="Arial" charset="0"/>
                          <a:cs typeface="Arial" charset="0"/>
                        </a:rPr>
                        <a:t>: </a:t>
                      </a:r>
                      <a:r>
                        <a:rPr lang="en-GB" sz="900" b="1" spc="0" baseline="0" dirty="0" err="1">
                          <a:solidFill>
                            <a:schemeClr val="tx1"/>
                          </a:solidFill>
                          <a:latin typeface="Arial" charset="0"/>
                          <a:ea typeface="Arial" charset="0"/>
                          <a:cs typeface="Arial" charset="0"/>
                        </a:rPr>
                        <a:t>jooga</a:t>
                      </a:r>
                      <a:r>
                        <a:rPr lang="en-GB" sz="900" b="1" spc="0" baseline="0" dirty="0">
                          <a:solidFill>
                            <a:schemeClr val="tx1"/>
                          </a:solidFill>
                          <a:latin typeface="Arial" charset="0"/>
                          <a:ea typeface="Arial" charset="0"/>
                          <a:cs typeface="Arial" charset="0"/>
                        </a:rPr>
                        <a:t> </a:t>
                      </a:r>
                      <a:r>
                        <a:rPr lang="en-GB" sz="900" b="1" spc="0" baseline="0" dirty="0" err="1">
                          <a:solidFill>
                            <a:schemeClr val="tx1"/>
                          </a:solidFill>
                          <a:latin typeface="Arial" charset="0"/>
                          <a:ea typeface="Arial" charset="0"/>
                          <a:cs typeface="Arial" charset="0"/>
                        </a:rPr>
                        <a:t>klo</a:t>
                      </a:r>
                      <a:r>
                        <a:rPr lang="en-GB" sz="900" b="1" spc="0" baseline="0" dirty="0">
                          <a:solidFill>
                            <a:schemeClr val="tx1"/>
                          </a:solidFill>
                          <a:latin typeface="Arial" charset="0"/>
                          <a:ea typeface="Arial" charset="0"/>
                          <a:cs typeface="Arial" charset="0"/>
                        </a:rPr>
                        <a:t> 17</a:t>
                      </a:r>
                    </a:p>
                  </a:txBody>
                  <a:tcPr marL="149482"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700297"/>
                  </a:ext>
                </a:extLst>
              </a:tr>
            </a:tbl>
          </a:graphicData>
        </a:graphic>
      </p:graphicFrame>
      <p:sp>
        <p:nvSpPr>
          <p:cNvPr id="7" name="TextBox 6">
            <a:extLst>
              <a:ext uri="{FF2B5EF4-FFF2-40B4-BE49-F238E27FC236}">
                <a16:creationId xmlns:a16="http://schemas.microsoft.com/office/drawing/2014/main" id="{A3B4F767-BCBD-8B4F-3F14-A3F8CBAFB74E}"/>
              </a:ext>
            </a:extLst>
          </p:cNvPr>
          <p:cNvSpPr txBox="1"/>
          <p:nvPr/>
        </p:nvSpPr>
        <p:spPr>
          <a:xfrm>
            <a:off x="1055688" y="1673811"/>
            <a:ext cx="3457613" cy="276999"/>
          </a:xfrm>
          <a:prstGeom prst="rect">
            <a:avLst/>
          </a:prstGeom>
          <a:solidFill>
            <a:schemeClr val="bg1"/>
          </a:solidFill>
          <a:ln w="25400">
            <a:solidFill>
              <a:srgbClr val="00B0F0"/>
            </a:solidFill>
          </a:ln>
        </p:spPr>
        <p:txBody>
          <a:bodyPr wrap="none" rtlCol="0">
            <a:spAutoFit/>
          </a:bodyPr>
          <a:lstStyle/>
          <a:p>
            <a:r>
              <a:rPr lang="en-FI" sz="1200" b="1" dirty="0"/>
              <a:t>VAIHDA TÄHÄN OMA LUKUJÄRJESTY</a:t>
            </a:r>
            <a:r>
              <a:rPr lang="en-US" sz="1200" b="1" dirty="0"/>
              <a:t>KSESI</a:t>
            </a:r>
            <a:endParaRPr lang="en-FI" sz="1200" b="1" dirty="0"/>
          </a:p>
        </p:txBody>
      </p:sp>
    </p:spTree>
    <p:extLst>
      <p:ext uri="{BB962C8B-B14F-4D97-AF65-F5344CB8AC3E}">
        <p14:creationId xmlns:p14="http://schemas.microsoft.com/office/powerpoint/2010/main" val="544221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r>
              <a:rPr lang="en-US" dirty="0" err="1"/>
              <a:t>Kuvia</a:t>
            </a:r>
            <a:r>
              <a:rPr lang="en-US" dirty="0"/>
              <a:t> </a:t>
            </a:r>
            <a:r>
              <a:rPr lang="en-US" dirty="0" err="1"/>
              <a:t>ajastani</a:t>
            </a:r>
            <a:r>
              <a:rPr lang="en-US" dirty="0"/>
              <a:t> </a:t>
            </a:r>
            <a:r>
              <a:rPr lang="en-US" dirty="0" err="1"/>
              <a:t>Aallossa</a:t>
            </a:r>
            <a:endParaRPr lang="fi-FI"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fld id="{30458DA4-33CA-4F40-84C0-C5D87AF1589C}" type="datetime1">
              <a:rPr lang="fi-FI" smtClean="0"/>
              <a:t>3.10.2024</a:t>
            </a:fld>
            <a:endParaRPr lang="fi-FI"/>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fld id="{D701140D-C14F-41CA-99FC-0EF83E8DA40A}" type="slidenum">
              <a:rPr lang="fi-FI" smtClean="0"/>
              <a:t>8</a:t>
            </a:fld>
            <a:endParaRPr lang="fi-FI"/>
          </a:p>
        </p:txBody>
      </p:sp>
      <p:sp>
        <p:nvSpPr>
          <p:cNvPr id="5" name="Text Placeholder 4">
            <a:extLst>
              <a:ext uri="{FF2B5EF4-FFF2-40B4-BE49-F238E27FC236}">
                <a16:creationId xmlns:a16="http://schemas.microsoft.com/office/drawing/2014/main" id="{DC828B89-8786-46CD-8224-BB8547FD2D3A}"/>
              </a:ext>
            </a:extLst>
          </p:cNvPr>
          <p:cNvSpPr>
            <a:spLocks noGrp="1"/>
          </p:cNvSpPr>
          <p:nvPr>
            <p:ph type="body" sz="quarter" idx="13"/>
          </p:nvPr>
        </p:nvSpPr>
        <p:spPr/>
        <p:txBody>
          <a:bodyPr/>
          <a:lstStyle/>
          <a:p>
            <a:endParaRPr lang="fi-FI"/>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r>
              <a:rPr lang="en-FI" sz="1200" b="1" dirty="0"/>
              <a:t>VAIHDA </a:t>
            </a:r>
            <a:r>
              <a:rPr lang="en-US" sz="1200" b="1" dirty="0"/>
              <a:t>ALLE</a:t>
            </a:r>
            <a:r>
              <a:rPr lang="en-FI" sz="1200" b="1" dirty="0"/>
              <a:t> </a:t>
            </a:r>
            <a:r>
              <a:rPr lang="en-US" sz="1200" b="1" dirty="0"/>
              <a:t>OMIA KUVIASI</a:t>
            </a:r>
            <a:endParaRPr lang="en-FI" sz="1200" b="1" dirty="0"/>
          </a:p>
        </p:txBody>
      </p:sp>
      <p:sp>
        <p:nvSpPr>
          <p:cNvPr id="14" name="Rectangle 13">
            <a:extLst>
              <a:ext uri="{FF2B5EF4-FFF2-40B4-BE49-F238E27FC236}">
                <a16:creationId xmlns:a16="http://schemas.microsoft.com/office/drawing/2014/main" id="{5B830B65-845B-9881-32C3-810D0245A487}"/>
              </a:ext>
            </a:extLst>
          </p:cNvPr>
          <p:cNvSpPr/>
          <p:nvPr/>
        </p:nvSpPr>
        <p:spPr>
          <a:xfrm>
            <a:off x="1055687" y="2209975"/>
            <a:ext cx="2447925" cy="36718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err="1">
              <a:solidFill>
                <a:schemeClr val="tx1"/>
              </a:solidFill>
              <a:latin typeface="+mj-lt"/>
            </a:endParaRPr>
          </a:p>
        </p:txBody>
      </p:sp>
      <p:sp>
        <p:nvSpPr>
          <p:cNvPr id="15" name="Rectangle 14">
            <a:extLst>
              <a:ext uri="{FF2B5EF4-FFF2-40B4-BE49-F238E27FC236}">
                <a16:creationId xmlns:a16="http://schemas.microsoft.com/office/drawing/2014/main" id="{69559464-DFB5-F376-B24D-FF9F3DDEE7E0}"/>
              </a:ext>
            </a:extLst>
          </p:cNvPr>
          <p:cNvSpPr/>
          <p:nvPr/>
        </p:nvSpPr>
        <p:spPr>
          <a:xfrm>
            <a:off x="6423243" y="2205039"/>
            <a:ext cx="2640569"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err="1">
              <a:solidFill>
                <a:schemeClr val="tx1"/>
              </a:solidFill>
              <a:latin typeface="+mj-lt"/>
            </a:endParaRPr>
          </a:p>
        </p:txBody>
      </p:sp>
      <p:sp>
        <p:nvSpPr>
          <p:cNvPr id="17" name="Rectangle 16">
            <a:extLst>
              <a:ext uri="{FF2B5EF4-FFF2-40B4-BE49-F238E27FC236}">
                <a16:creationId xmlns:a16="http://schemas.microsoft.com/office/drawing/2014/main" id="{398D4F90-18B4-5F9F-FB68-58DCA8DD5422}"/>
              </a:ext>
            </a:extLst>
          </p:cNvPr>
          <p:cNvSpPr/>
          <p:nvPr/>
        </p:nvSpPr>
        <p:spPr>
          <a:xfrm>
            <a:off x="6423243" y="4126417"/>
            <a:ext cx="2640570"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err="1">
              <a:solidFill>
                <a:schemeClr val="tx1"/>
              </a:solidFill>
              <a:latin typeface="+mj-lt"/>
            </a:endParaRPr>
          </a:p>
        </p:txBody>
      </p:sp>
      <p:sp>
        <p:nvSpPr>
          <p:cNvPr id="20" name="Rectangle 19">
            <a:extLst>
              <a:ext uri="{FF2B5EF4-FFF2-40B4-BE49-F238E27FC236}">
                <a16:creationId xmlns:a16="http://schemas.microsoft.com/office/drawing/2014/main" id="{56A4A510-DAFD-E155-946A-AA45A815C6EA}"/>
              </a:ext>
            </a:extLst>
          </p:cNvPr>
          <p:cNvSpPr/>
          <p:nvPr/>
        </p:nvSpPr>
        <p:spPr>
          <a:xfrm>
            <a:off x="9222345" y="2205039"/>
            <a:ext cx="1913968" cy="1760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err="1">
              <a:solidFill>
                <a:schemeClr val="tx1"/>
              </a:solidFill>
              <a:latin typeface="+mj-lt"/>
            </a:endParaRPr>
          </a:p>
        </p:txBody>
      </p:sp>
      <p:sp>
        <p:nvSpPr>
          <p:cNvPr id="21" name="Rectangle 20">
            <a:extLst>
              <a:ext uri="{FF2B5EF4-FFF2-40B4-BE49-F238E27FC236}">
                <a16:creationId xmlns:a16="http://schemas.microsoft.com/office/drawing/2014/main" id="{B9986946-F58C-E295-55FB-F7A7EB2FD7F9}"/>
              </a:ext>
            </a:extLst>
          </p:cNvPr>
          <p:cNvSpPr/>
          <p:nvPr/>
        </p:nvSpPr>
        <p:spPr>
          <a:xfrm>
            <a:off x="3662144" y="3140968"/>
            <a:ext cx="2602567" cy="27458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00" dirty="0" err="1">
              <a:solidFill>
                <a:schemeClr val="tx1"/>
              </a:solidFill>
              <a:latin typeface="+mj-lt"/>
            </a:endParaRPr>
          </a:p>
        </p:txBody>
      </p:sp>
      <p:pic>
        <p:nvPicPr>
          <p:cNvPr id="8" name="Picture 7" descr="A group of people sitting on a bench taking a selfie&#10;&#10;Description automatically generated">
            <a:extLst>
              <a:ext uri="{FF2B5EF4-FFF2-40B4-BE49-F238E27FC236}">
                <a16:creationId xmlns:a16="http://schemas.microsoft.com/office/drawing/2014/main" id="{FA585AFC-38D8-37EB-33EC-AD88549D4F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2144" y="3140967"/>
            <a:ext cx="2602565" cy="2745829"/>
          </a:xfrm>
          <a:prstGeom prst="rect">
            <a:avLst/>
          </a:prstGeom>
        </p:spPr>
      </p:pic>
      <p:pic>
        <p:nvPicPr>
          <p:cNvPr id="11" name="Picture 10" descr="A person sitting at a table&#10;&#10;Description automatically generated">
            <a:extLst>
              <a:ext uri="{FF2B5EF4-FFF2-40B4-BE49-F238E27FC236}">
                <a16:creationId xmlns:a16="http://schemas.microsoft.com/office/drawing/2014/main" id="{C6DB30BD-47E0-EC15-9B4A-43E8F851AF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3241" y="2195167"/>
            <a:ext cx="2640569" cy="1770251"/>
          </a:xfrm>
          <a:prstGeom prst="rect">
            <a:avLst/>
          </a:prstGeom>
        </p:spPr>
      </p:pic>
      <p:pic>
        <p:nvPicPr>
          <p:cNvPr id="22" name="Picture 21">
            <a:extLst>
              <a:ext uri="{FF2B5EF4-FFF2-40B4-BE49-F238E27FC236}">
                <a16:creationId xmlns:a16="http://schemas.microsoft.com/office/drawing/2014/main" id="{7D125F70-8F9F-B499-6ED6-5B515F4639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23241" y="4116545"/>
            <a:ext cx="2640569" cy="1770251"/>
          </a:xfrm>
          <a:prstGeom prst="rect">
            <a:avLst/>
          </a:prstGeom>
        </p:spPr>
      </p:pic>
      <p:pic>
        <p:nvPicPr>
          <p:cNvPr id="28" name="Picture 27">
            <a:extLst>
              <a:ext uri="{FF2B5EF4-FFF2-40B4-BE49-F238E27FC236}">
                <a16:creationId xmlns:a16="http://schemas.microsoft.com/office/drawing/2014/main" id="{EFF43596-7948-369C-FBFD-F94353C892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17410" y="2195167"/>
            <a:ext cx="1913968" cy="1760379"/>
          </a:xfrm>
          <a:prstGeom prst="rect">
            <a:avLst/>
          </a:prstGeom>
        </p:spPr>
      </p:pic>
      <p:pic>
        <p:nvPicPr>
          <p:cNvPr id="32" name="Picture 31">
            <a:extLst>
              <a:ext uri="{FF2B5EF4-FFF2-40B4-BE49-F238E27FC236}">
                <a16:creationId xmlns:a16="http://schemas.microsoft.com/office/drawing/2014/main" id="{F378774E-6E06-FD39-F492-EE4B80107EE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1028" y="2209968"/>
            <a:ext cx="2472583" cy="3677350"/>
          </a:xfrm>
          <a:prstGeom prst="rect">
            <a:avLst/>
          </a:prstGeom>
        </p:spPr>
      </p:pic>
    </p:spTree>
    <p:extLst>
      <p:ext uri="{BB962C8B-B14F-4D97-AF65-F5344CB8AC3E}">
        <p14:creationId xmlns:p14="http://schemas.microsoft.com/office/powerpoint/2010/main" val="282229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56DB-2C2F-B53A-FD3E-1C52620C5834}"/>
              </a:ext>
            </a:extLst>
          </p:cNvPr>
          <p:cNvSpPr>
            <a:spLocks noGrp="1"/>
          </p:cNvSpPr>
          <p:nvPr>
            <p:ph type="title"/>
          </p:nvPr>
        </p:nvSpPr>
        <p:spPr/>
        <p:txBody>
          <a:bodyPr/>
          <a:lstStyle/>
          <a:p>
            <a:r>
              <a:rPr lang="en-US" dirty="0" err="1"/>
              <a:t>Kuvia</a:t>
            </a:r>
            <a:r>
              <a:rPr lang="en-US" dirty="0"/>
              <a:t> </a:t>
            </a:r>
            <a:r>
              <a:rPr lang="en-US" dirty="0" err="1"/>
              <a:t>projekteistani</a:t>
            </a:r>
            <a:endParaRPr lang="fi-FI" dirty="0"/>
          </a:p>
        </p:txBody>
      </p:sp>
      <p:sp>
        <p:nvSpPr>
          <p:cNvPr id="3" name="Date Placeholder 2">
            <a:extLst>
              <a:ext uri="{FF2B5EF4-FFF2-40B4-BE49-F238E27FC236}">
                <a16:creationId xmlns:a16="http://schemas.microsoft.com/office/drawing/2014/main" id="{420CBF67-A309-5469-1915-FBA1343BC533}"/>
              </a:ext>
            </a:extLst>
          </p:cNvPr>
          <p:cNvSpPr>
            <a:spLocks noGrp="1"/>
          </p:cNvSpPr>
          <p:nvPr>
            <p:ph type="dt" sz="half" idx="10"/>
          </p:nvPr>
        </p:nvSpPr>
        <p:spPr/>
        <p:txBody>
          <a:bodyPr/>
          <a:lstStyle/>
          <a:p>
            <a:fld id="{30458DA4-33CA-4F40-84C0-C5D87AF1589C}" type="datetime1">
              <a:rPr lang="fi-FI" smtClean="0"/>
              <a:t>3.10.2024</a:t>
            </a:fld>
            <a:endParaRPr lang="fi-FI"/>
          </a:p>
        </p:txBody>
      </p:sp>
      <p:sp>
        <p:nvSpPr>
          <p:cNvPr id="4" name="Slide Number Placeholder 3">
            <a:extLst>
              <a:ext uri="{FF2B5EF4-FFF2-40B4-BE49-F238E27FC236}">
                <a16:creationId xmlns:a16="http://schemas.microsoft.com/office/drawing/2014/main" id="{CEC5BF44-E0F3-0065-1605-A102739B68A8}"/>
              </a:ext>
            </a:extLst>
          </p:cNvPr>
          <p:cNvSpPr>
            <a:spLocks noGrp="1"/>
          </p:cNvSpPr>
          <p:nvPr>
            <p:ph type="sldNum" sz="quarter" idx="12"/>
          </p:nvPr>
        </p:nvSpPr>
        <p:spPr/>
        <p:txBody>
          <a:bodyPr/>
          <a:lstStyle/>
          <a:p>
            <a:fld id="{D701140D-C14F-41CA-99FC-0EF83E8DA40A}" type="slidenum">
              <a:rPr lang="fi-FI" smtClean="0"/>
              <a:t>9</a:t>
            </a:fld>
            <a:endParaRPr lang="fi-FI"/>
          </a:p>
        </p:txBody>
      </p:sp>
      <p:sp>
        <p:nvSpPr>
          <p:cNvPr id="6" name="TextBox 5">
            <a:extLst>
              <a:ext uri="{FF2B5EF4-FFF2-40B4-BE49-F238E27FC236}">
                <a16:creationId xmlns:a16="http://schemas.microsoft.com/office/drawing/2014/main" id="{1D375C27-BE57-17D6-9681-06C02003675F}"/>
              </a:ext>
            </a:extLst>
          </p:cNvPr>
          <p:cNvSpPr txBox="1"/>
          <p:nvPr/>
        </p:nvSpPr>
        <p:spPr>
          <a:xfrm>
            <a:off x="1055688" y="1673811"/>
            <a:ext cx="2302553" cy="276999"/>
          </a:xfrm>
          <a:prstGeom prst="rect">
            <a:avLst/>
          </a:prstGeom>
          <a:solidFill>
            <a:schemeClr val="bg1"/>
          </a:solidFill>
          <a:ln w="25400">
            <a:solidFill>
              <a:srgbClr val="00B0F0"/>
            </a:solidFill>
          </a:ln>
        </p:spPr>
        <p:txBody>
          <a:bodyPr wrap="none" rtlCol="0">
            <a:spAutoFit/>
          </a:bodyPr>
          <a:lstStyle/>
          <a:p>
            <a:r>
              <a:rPr lang="en-FI" sz="1200" b="1" dirty="0"/>
              <a:t>VAIHDA </a:t>
            </a:r>
            <a:r>
              <a:rPr lang="en-US" sz="1200" b="1" dirty="0"/>
              <a:t>ALLE</a:t>
            </a:r>
            <a:r>
              <a:rPr lang="en-FI" sz="1200" b="1" dirty="0"/>
              <a:t> </a:t>
            </a:r>
            <a:r>
              <a:rPr lang="en-US" sz="1200" b="1" dirty="0"/>
              <a:t>OMIA KUVIASI</a:t>
            </a:r>
            <a:endParaRPr lang="en-FI" sz="1200" b="1" dirty="0"/>
          </a:p>
        </p:txBody>
      </p:sp>
      <p:pic>
        <p:nvPicPr>
          <p:cNvPr id="7" name="Picture 6">
            <a:extLst>
              <a:ext uri="{FF2B5EF4-FFF2-40B4-BE49-F238E27FC236}">
                <a16:creationId xmlns:a16="http://schemas.microsoft.com/office/drawing/2014/main" id="{74A410E4-B7C9-7C5D-526A-A1D9A3EF6C8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23342" y="2699314"/>
            <a:ext cx="1381579" cy="2389244"/>
          </a:xfrm>
          <a:prstGeom prst="rect">
            <a:avLst/>
          </a:prstGeom>
        </p:spPr>
      </p:pic>
      <p:sp>
        <p:nvSpPr>
          <p:cNvPr id="8" name="TextBox 7">
            <a:extLst>
              <a:ext uri="{FF2B5EF4-FFF2-40B4-BE49-F238E27FC236}">
                <a16:creationId xmlns:a16="http://schemas.microsoft.com/office/drawing/2014/main" id="{B1E1C19D-5104-5DFC-CBDE-A0FA8B801A54}"/>
              </a:ext>
            </a:extLst>
          </p:cNvPr>
          <p:cNvSpPr txBox="1"/>
          <p:nvPr/>
        </p:nvSpPr>
        <p:spPr>
          <a:xfrm>
            <a:off x="1142237" y="5207512"/>
            <a:ext cx="1745085" cy="569387"/>
          </a:xfrm>
          <a:prstGeom prst="rect">
            <a:avLst/>
          </a:prstGeom>
          <a:noFill/>
        </p:spPr>
        <p:txBody>
          <a:bodyPr wrap="square" lIns="91440" tIns="45720" rIns="91440" bIns="45720" rtlCol="0" anchor="t">
            <a:spAutoFit/>
          </a:bodyPr>
          <a:lstStyle/>
          <a:p>
            <a:r>
              <a:rPr lang="en-US" sz="1100" b="1" dirty="0">
                <a:cs typeface="Arial"/>
              </a:rPr>
              <a:t>Henna Kyrö</a:t>
            </a:r>
            <a:endParaRPr lang="en-US" sz="1100" b="1" dirty="0"/>
          </a:p>
          <a:p>
            <a:r>
              <a:rPr lang="en-US" sz="1000" i="1" dirty="0">
                <a:cs typeface="Arial"/>
              </a:rPr>
              <a:t>Lighthouse 2022</a:t>
            </a:r>
          </a:p>
          <a:p>
            <a:r>
              <a:rPr lang="en-US" sz="1000" i="1" dirty="0">
                <a:cs typeface="Arial"/>
              </a:rPr>
              <a:t>PLA 3D Print</a:t>
            </a:r>
            <a:endParaRPr lang="en-US" sz="1000" i="1" dirty="0"/>
          </a:p>
        </p:txBody>
      </p:sp>
      <p:pic>
        <p:nvPicPr>
          <p:cNvPr id="9" name="Picture 8">
            <a:extLst>
              <a:ext uri="{FF2B5EF4-FFF2-40B4-BE49-F238E27FC236}">
                <a16:creationId xmlns:a16="http://schemas.microsoft.com/office/drawing/2014/main" id="{F7619076-83BA-6553-8606-6F7F62DF06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75938" y="3059364"/>
            <a:ext cx="2705101" cy="2032001"/>
          </a:xfrm>
          <a:prstGeom prst="rect">
            <a:avLst/>
          </a:prstGeom>
        </p:spPr>
      </p:pic>
      <p:sp>
        <p:nvSpPr>
          <p:cNvPr id="10" name="TextBox 9">
            <a:extLst>
              <a:ext uri="{FF2B5EF4-FFF2-40B4-BE49-F238E27FC236}">
                <a16:creationId xmlns:a16="http://schemas.microsoft.com/office/drawing/2014/main" id="{4EBCFD61-0FC4-600E-D646-57FC3B8330B4}"/>
              </a:ext>
            </a:extLst>
          </p:cNvPr>
          <p:cNvSpPr txBox="1"/>
          <p:nvPr/>
        </p:nvSpPr>
        <p:spPr>
          <a:xfrm>
            <a:off x="3791093" y="5207512"/>
            <a:ext cx="1745085" cy="723275"/>
          </a:xfrm>
          <a:prstGeom prst="rect">
            <a:avLst/>
          </a:prstGeom>
          <a:noFill/>
        </p:spPr>
        <p:txBody>
          <a:bodyPr wrap="square" lIns="91440" tIns="45720" rIns="91440" bIns="45720" rtlCol="0" anchor="t">
            <a:spAutoFit/>
          </a:bodyPr>
          <a:lstStyle/>
          <a:p>
            <a:r>
              <a:rPr lang="en-US" sz="1100" b="1" dirty="0">
                <a:cs typeface="Arial"/>
              </a:rPr>
              <a:t>Henna Kyrö</a:t>
            </a:r>
            <a:endParaRPr lang="en-US" sz="1100" b="1" dirty="0"/>
          </a:p>
          <a:p>
            <a:r>
              <a:rPr lang="en-US" sz="1000" i="1" dirty="0">
                <a:cs typeface="Arial"/>
              </a:rPr>
              <a:t>Panda </a:t>
            </a:r>
            <a:r>
              <a:rPr lang="en-US" sz="1000" i="1" dirty="0" err="1">
                <a:cs typeface="Arial"/>
              </a:rPr>
              <a:t>SuomiSip</a:t>
            </a:r>
            <a:r>
              <a:rPr lang="en-US" sz="1000" i="1" dirty="0">
                <a:cs typeface="Arial"/>
              </a:rPr>
              <a:t> Chocolates 2023</a:t>
            </a:r>
          </a:p>
          <a:p>
            <a:r>
              <a:rPr lang="en-US" sz="1000" i="1" dirty="0">
                <a:cs typeface="Arial"/>
              </a:rPr>
              <a:t>Fine print, Rhino, </a:t>
            </a:r>
            <a:r>
              <a:rPr lang="en-US" sz="1000" i="1" dirty="0" err="1">
                <a:cs typeface="Arial"/>
              </a:rPr>
              <a:t>Keyshot</a:t>
            </a:r>
            <a:endParaRPr lang="en-US" sz="1000" i="1" dirty="0" err="1"/>
          </a:p>
        </p:txBody>
      </p:sp>
      <p:sp>
        <p:nvSpPr>
          <p:cNvPr id="11" name="TextBox 10">
            <a:extLst>
              <a:ext uri="{FF2B5EF4-FFF2-40B4-BE49-F238E27FC236}">
                <a16:creationId xmlns:a16="http://schemas.microsoft.com/office/drawing/2014/main" id="{75F70C73-CE39-FCC1-5381-695E191C1949}"/>
              </a:ext>
            </a:extLst>
          </p:cNvPr>
          <p:cNvSpPr txBox="1"/>
          <p:nvPr/>
        </p:nvSpPr>
        <p:spPr>
          <a:xfrm>
            <a:off x="6857235" y="5207512"/>
            <a:ext cx="1745085" cy="723275"/>
          </a:xfrm>
          <a:prstGeom prst="rect">
            <a:avLst/>
          </a:prstGeom>
          <a:noFill/>
        </p:spPr>
        <p:txBody>
          <a:bodyPr wrap="square" lIns="91440" tIns="45720" rIns="91440" bIns="45720" rtlCol="0" anchor="t">
            <a:spAutoFit/>
          </a:bodyPr>
          <a:lstStyle/>
          <a:p>
            <a:r>
              <a:rPr lang="en-US" sz="1100" b="1" dirty="0">
                <a:cs typeface="Arial"/>
              </a:rPr>
              <a:t>Henna Kyrö</a:t>
            </a:r>
            <a:endParaRPr lang="en-US" sz="1100" b="1" dirty="0"/>
          </a:p>
          <a:p>
            <a:r>
              <a:rPr lang="en-US" sz="1000" i="1" dirty="0" err="1">
                <a:cs typeface="Arial"/>
              </a:rPr>
              <a:t>NovaNook</a:t>
            </a:r>
            <a:r>
              <a:rPr lang="en-US" sz="1000" i="1" dirty="0">
                <a:cs typeface="Arial"/>
              </a:rPr>
              <a:t> – Bibliotherapy app for children with nightmares and fears 2024</a:t>
            </a:r>
          </a:p>
        </p:txBody>
      </p:sp>
      <p:pic>
        <p:nvPicPr>
          <p:cNvPr id="12" name="Picture 11">
            <a:extLst>
              <a:ext uri="{FF2B5EF4-FFF2-40B4-BE49-F238E27FC236}">
                <a16:creationId xmlns:a16="http://schemas.microsoft.com/office/drawing/2014/main" id="{275DAA9E-1A78-00CC-D608-B0D0CCCBE38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045817" y="4076498"/>
            <a:ext cx="2743199" cy="1095374"/>
          </a:xfrm>
          <a:prstGeom prst="rect">
            <a:avLst/>
          </a:prstGeom>
        </p:spPr>
      </p:pic>
    </p:spTree>
    <p:extLst>
      <p:ext uri="{BB962C8B-B14F-4D97-AF65-F5344CB8AC3E}">
        <p14:creationId xmlns:p14="http://schemas.microsoft.com/office/powerpoint/2010/main" val="1289888843"/>
      </p:ext>
    </p:extLst>
  </p:cSld>
  <p:clrMapOvr>
    <a:masterClrMapping/>
  </p:clrMapOvr>
</p:sld>
</file>

<file path=ppt/theme/theme1.xml><?xml version="1.0" encoding="utf-8"?>
<a:theme xmlns:a="http://schemas.openxmlformats.org/drawingml/2006/main" name="Aalto - Title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90F5F026-B396-47EC-BA43-7A6FDF7A8E3B}"/>
    </a:ext>
  </a:extLst>
</a:theme>
</file>

<file path=ppt/theme/theme2.xml><?xml version="1.0" encoding="utf-8"?>
<a:theme xmlns:a="http://schemas.openxmlformats.org/drawingml/2006/main" name="Aalto -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FE8C261A-EA10-422E-9816-30B6FE9F850C}"/>
    </a:ext>
  </a:extLst>
</a:theme>
</file>

<file path=ppt/theme/theme3.xml><?xml version="1.0" encoding="utf-8"?>
<a:theme xmlns:a="http://schemas.openxmlformats.org/drawingml/2006/main" name="Aalto - Divider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7DA9C09-0B3B-472C-9C30-58B61AD90793}"/>
    </a:ext>
  </a:extLst>
</a:theme>
</file>

<file path=ppt/theme/theme4.xml><?xml version="1.0" encoding="utf-8"?>
<a:theme xmlns:a="http://schemas.openxmlformats.org/drawingml/2006/main" name="Aalto - Picture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B0479C7A-4114-47FF-84BD-2DB573C41B8C}"/>
    </a:ext>
  </a:extLst>
</a:theme>
</file>

<file path=ppt/theme/theme5.xml><?xml version="1.0" encoding="utf-8"?>
<a:theme xmlns:a="http://schemas.openxmlformats.org/drawingml/2006/main" name="Aalto - Custom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41298F2F-0C7D-415B-8676-A55F65E58EEA}"/>
    </a:ext>
  </a:extLst>
</a:theme>
</file>

<file path=ppt/theme/theme6.xml><?xml version="1.0" encoding="utf-8"?>
<a:theme xmlns:a="http://schemas.openxmlformats.org/drawingml/2006/main" name="Aalto - Kiitos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E5661A51-00B6-43DE-BADF-97B251F291A2}" vid="{C028DB02-BF5B-4AF3-B91D-84C2C5798CEA}"/>
    </a:ext>
  </a:extLst>
</a:theme>
</file>

<file path=ppt/theme/theme7.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D8067A49724945B01A3FCDF2E7485D" ma:contentTypeVersion="4" ma:contentTypeDescription="Create a new document." ma:contentTypeScope="" ma:versionID="d8cbf66e851f692858053630a4fd929b">
  <xsd:schema xmlns:xsd="http://www.w3.org/2001/XMLSchema" xmlns:xs="http://www.w3.org/2001/XMLSchema" xmlns:p="http://schemas.microsoft.com/office/2006/metadata/properties" xmlns:ns2="1f75d104-e856-40ea-a1e1-b25d46133343" targetNamespace="http://schemas.microsoft.com/office/2006/metadata/properties" ma:root="true" ma:fieldsID="91c2c2fa05b3920c0388e21b562e0193" ns2:_="">
    <xsd:import namespace="1f75d104-e856-40ea-a1e1-b25d46133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5d104-e856-40ea-a1e1-b25d461333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5C35650-833E-4A89-9F33-673C73213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75d104-e856-40ea-a1e1-b25d46133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557F00-A907-4E0F-A8D8-7407DB4AE9CA}">
  <ds:schemaRefs>
    <ds:schemaRef ds:uri="http://schemas.microsoft.com/sharepoint/v3/contenttype/forms"/>
  </ds:schemaRefs>
</ds:datastoreItem>
</file>

<file path=customXml/itemProps3.xml><?xml version="1.0" encoding="utf-8"?>
<ds:datastoreItem xmlns:ds="http://schemas.openxmlformats.org/officeDocument/2006/customXml" ds:itemID="{3A150DDE-713E-4810-8376-E89C2FA988B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aalto</Template>
  <TotalTime>5761</TotalTime>
  <Words>3942</Words>
  <Application>Microsoft Office PowerPoint</Application>
  <PresentationFormat>Widescreen</PresentationFormat>
  <Paragraphs>570</Paragraphs>
  <Slides>33</Slides>
  <Notes>24</Notes>
  <HiddenSlides>0</HiddenSlides>
  <MMClips>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33</vt:i4>
      </vt:variant>
    </vt:vector>
  </HeadingPairs>
  <TitlesOfParts>
    <vt:vector size="42" baseType="lpstr">
      <vt:lpstr>Arial</vt:lpstr>
      <vt:lpstr>Arial,Sans-Serif</vt:lpstr>
      <vt:lpstr>Calibri</vt:lpstr>
      <vt:lpstr>Aalto - Title Slides</vt:lpstr>
      <vt:lpstr>Aalto - Content Slides</vt:lpstr>
      <vt:lpstr>Aalto - Divider Slides</vt:lpstr>
      <vt:lpstr>Aalto - Picture Content Slides</vt:lpstr>
      <vt:lpstr>Aalto - Custom Content Slides</vt:lpstr>
      <vt:lpstr>Aalto - Kiitos Slides</vt:lpstr>
      <vt:lpstr>Tervetuloa Aalto-yliopistoon</vt:lpstr>
      <vt:lpstr>Etunimi Sukunimi  Pääaine</vt:lpstr>
      <vt:lpstr>PowerPoint Presentation</vt:lpstr>
      <vt:lpstr>Opiskelu Aallossa on…</vt:lpstr>
      <vt:lpstr>PowerPoint Presentation</vt:lpstr>
      <vt:lpstr>Miksi valitsin Aallon</vt:lpstr>
      <vt:lpstr>Lukujärjestykseni Aallossa</vt:lpstr>
      <vt:lpstr>Kuvia ajastani Aallossa</vt:lpstr>
      <vt:lpstr>Kuvia projekteistani</vt:lpstr>
      <vt:lpstr>Kauppatieteellinen ala</vt:lpstr>
      <vt:lpstr>Kauppakorkeakoulu</vt:lpstr>
      <vt:lpstr>Kauppatieteiden kandidaattikoulutukset</vt:lpstr>
      <vt:lpstr>Taiteiden ala</vt:lpstr>
      <vt:lpstr>Taiteiden ja suunnittelun korkeakoulu</vt:lpstr>
      <vt:lpstr>Taiteiden alan kandidaattikoulutukset</vt:lpstr>
      <vt:lpstr>Tekniikan ala</vt:lpstr>
      <vt:lpstr>Tekniikan ala</vt:lpstr>
      <vt:lpstr>Tekniikan alan kandidaattikoulutukset</vt:lpstr>
      <vt:lpstr>Opiskelu Aallossa</vt:lpstr>
      <vt:lpstr>Aalto-kampus</vt:lpstr>
      <vt:lpstr>Kansainväliset mahdollisuudet</vt:lpstr>
      <vt:lpstr>Opiskelijaelämä</vt:lpstr>
      <vt:lpstr>Tietoa Aallossa opiskelusta</vt:lpstr>
      <vt:lpstr>Uramahdollisuudet</vt:lpstr>
      <vt:lpstr>Aalto-yliopistosta valmistuneista maistereista…</vt:lpstr>
      <vt:lpstr>Tietoa uramahdollisuuksista ja työllistymisestä</vt:lpstr>
      <vt:lpstr>Hakemisesta</vt:lpstr>
      <vt:lpstr>Tutkinnot</vt:lpstr>
      <vt:lpstr>Hakuajat 2025</vt:lpstr>
      <vt:lpstr>Lukio-opinnot ja opiskelijavalinnat</vt:lpstr>
      <vt:lpstr>Tietoa hakemisesta 2025</vt:lpstr>
      <vt:lpstr>Kysy mitä tahansa</vt:lpstr>
      <vt:lpstr>PowerPoint Presentation</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Huunan-Seppälä Henriikka</dc:creator>
  <cp:lastModifiedBy>Hannus Minna</cp:lastModifiedBy>
  <cp:revision>52</cp:revision>
  <dcterms:created xsi:type="dcterms:W3CDTF">2024-08-19T10:50:33Z</dcterms:created>
  <dcterms:modified xsi:type="dcterms:W3CDTF">2024-10-03T11:42:33Z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0x01010077D8067A49724945B01A3FCDF2E7485D</vt:lpwstr>
  </property>
</Properties>
</file>